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2" r:id="rId7"/>
    <p:sldId id="263" r:id="rId8"/>
    <p:sldId id="264" r:id="rId9"/>
    <p:sldId id="265" r:id="rId10"/>
    <p:sldId id="267" r:id="rId11"/>
    <p:sldId id="272" r:id="rId12"/>
    <p:sldId id="268" r:id="rId13"/>
    <p:sldId id="273" r:id="rId14"/>
    <p:sldId id="270" r:id="rId15"/>
  </p:sldIdLst>
  <p:sldSz cx="18288000" cy="10287000"/>
  <p:notesSz cx="6858000" cy="9144000"/>
  <p:embeddedFontLst>
    <p:embeddedFont>
      <p:font typeface="Anton" pitchFamily="2" charset="0"/>
      <p:regular r:id="rId17"/>
    </p:embeddedFont>
    <p:embeddedFont>
      <p:font typeface="Aptos Narrow" panose="020B0004020202020204" pitchFamily="34" charset="0"/>
      <p:regular r:id="rId18"/>
    </p:embeddedFont>
    <p:embeddedFont>
      <p:font typeface="Muli Bold" panose="020B0604020202020204" charset="0"/>
      <p:regular r:id="rId19"/>
      <p:bold r:id="rId20"/>
    </p:embeddedFont>
    <p:embeddedFont>
      <p:font typeface="Muli Light"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autoAdjust="0"/>
    <p:restoredTop sz="94626" autoAdjust="0"/>
  </p:normalViewPr>
  <p:slideViewPr>
    <p:cSldViewPr>
      <p:cViewPr varScale="1">
        <p:scale>
          <a:sx n="75" d="100"/>
          <a:sy n="75" d="100"/>
        </p:scale>
        <p:origin x="77"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2400" b="0" i="0" u="none" strike="noStrike" kern="1200" spc="0" baseline="0" dirty="0">
                <a:solidFill>
                  <a:prstClr val="black">
                    <a:lumMod val="65000"/>
                    <a:lumOff val="35000"/>
                  </a:prstClr>
                </a:solidFill>
              </a:rPr>
              <a:t>Average of computation </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50k cache</c:v>
                </c:pt>
              </c:strCache>
            </c:strRef>
          </c:tx>
          <c:spPr>
            <a:ln w="28575" cap="rnd">
              <a:solidFill>
                <a:schemeClr val="accent1"/>
              </a:solidFill>
              <a:round/>
            </a:ln>
            <a:effectLst/>
          </c:spPr>
          <c:marker>
            <c:symbol val="none"/>
          </c:marker>
          <c:cat>
            <c:numRef>
              <c:f>Sheet1!$A$2:$A$7</c:f>
              <c:numCache>
                <c:formatCode>General</c:formatCode>
                <c:ptCount val="6"/>
                <c:pt idx="0">
                  <c:v>1</c:v>
                </c:pt>
                <c:pt idx="1">
                  <c:v>10</c:v>
                </c:pt>
                <c:pt idx="2">
                  <c:v>20</c:v>
                </c:pt>
                <c:pt idx="3">
                  <c:v>30</c:v>
                </c:pt>
                <c:pt idx="4">
                  <c:v>40</c:v>
                </c:pt>
                <c:pt idx="5">
                  <c:v>50</c:v>
                </c:pt>
              </c:numCache>
            </c:numRef>
          </c:cat>
          <c:val>
            <c:numRef>
              <c:f>Sheet1!$B$2:$B$7</c:f>
              <c:numCache>
                <c:formatCode>General</c:formatCode>
                <c:ptCount val="6"/>
                <c:pt idx="0">
                  <c:v>79.245999999999995</c:v>
                </c:pt>
                <c:pt idx="1">
                  <c:v>881.649</c:v>
                </c:pt>
                <c:pt idx="2">
                  <c:v>1805.52</c:v>
                </c:pt>
                <c:pt idx="3">
                  <c:v>2803.058</c:v>
                </c:pt>
                <c:pt idx="4">
                  <c:v>3854.866</c:v>
                </c:pt>
                <c:pt idx="5">
                  <c:v>4945.4139999999998</c:v>
                </c:pt>
              </c:numCache>
            </c:numRef>
          </c:val>
          <c:smooth val="0"/>
          <c:extLst>
            <c:ext xmlns:c16="http://schemas.microsoft.com/office/drawing/2014/chart" uri="{C3380CC4-5D6E-409C-BE32-E72D297353CC}">
              <c16:uniqueId val="{00000000-1BC6-4F80-BAAF-20D48AC9E9F7}"/>
            </c:ext>
          </c:extLst>
        </c:ser>
        <c:ser>
          <c:idx val="1"/>
          <c:order val="1"/>
          <c:tx>
            <c:strRef>
              <c:f>Sheet1!$C$1</c:f>
              <c:strCache>
                <c:ptCount val="1"/>
                <c:pt idx="0">
                  <c:v>100k cache </c:v>
                </c:pt>
              </c:strCache>
            </c:strRef>
          </c:tx>
          <c:spPr>
            <a:ln w="28575" cap="rnd">
              <a:solidFill>
                <a:schemeClr val="accent2"/>
              </a:solidFill>
              <a:round/>
            </a:ln>
            <a:effectLst/>
          </c:spPr>
          <c:marker>
            <c:symbol val="none"/>
          </c:marker>
          <c:cat>
            <c:numRef>
              <c:f>Sheet1!$A$2:$A$7</c:f>
              <c:numCache>
                <c:formatCode>General</c:formatCode>
                <c:ptCount val="6"/>
                <c:pt idx="0">
                  <c:v>1</c:v>
                </c:pt>
                <c:pt idx="1">
                  <c:v>10</c:v>
                </c:pt>
                <c:pt idx="2">
                  <c:v>20</c:v>
                </c:pt>
                <c:pt idx="3">
                  <c:v>30</c:v>
                </c:pt>
                <c:pt idx="4">
                  <c:v>40</c:v>
                </c:pt>
                <c:pt idx="5">
                  <c:v>50</c:v>
                </c:pt>
              </c:numCache>
            </c:numRef>
          </c:cat>
          <c:val>
            <c:numRef>
              <c:f>Sheet1!$C$2:$C$7</c:f>
              <c:numCache>
                <c:formatCode>General</c:formatCode>
                <c:ptCount val="6"/>
                <c:pt idx="0">
                  <c:v>78.483000000000004</c:v>
                </c:pt>
                <c:pt idx="1">
                  <c:v>851.423</c:v>
                </c:pt>
                <c:pt idx="2">
                  <c:v>1775.133</c:v>
                </c:pt>
                <c:pt idx="3">
                  <c:v>2743.0030000000002</c:v>
                </c:pt>
                <c:pt idx="4">
                  <c:v>3793.3020000000001</c:v>
                </c:pt>
                <c:pt idx="5">
                  <c:v>4890.9290000000001</c:v>
                </c:pt>
              </c:numCache>
            </c:numRef>
          </c:val>
          <c:smooth val="0"/>
          <c:extLst>
            <c:ext xmlns:c16="http://schemas.microsoft.com/office/drawing/2014/chart" uri="{C3380CC4-5D6E-409C-BE32-E72D297353CC}">
              <c16:uniqueId val="{00000001-1BC6-4F80-BAAF-20D48AC9E9F7}"/>
            </c:ext>
          </c:extLst>
        </c:ser>
        <c:ser>
          <c:idx val="2"/>
          <c:order val="2"/>
          <c:tx>
            <c:strRef>
              <c:f>Sheet1!$D$1</c:f>
              <c:strCache>
                <c:ptCount val="1"/>
                <c:pt idx="0">
                  <c:v>150k cache </c:v>
                </c:pt>
              </c:strCache>
            </c:strRef>
          </c:tx>
          <c:spPr>
            <a:ln w="28575" cap="rnd">
              <a:solidFill>
                <a:schemeClr val="accent3"/>
              </a:solidFill>
              <a:round/>
            </a:ln>
            <a:effectLst/>
          </c:spPr>
          <c:marker>
            <c:symbol val="none"/>
          </c:marker>
          <c:cat>
            <c:numRef>
              <c:f>Sheet1!$A$2:$A$7</c:f>
              <c:numCache>
                <c:formatCode>General</c:formatCode>
                <c:ptCount val="6"/>
                <c:pt idx="0">
                  <c:v>1</c:v>
                </c:pt>
                <c:pt idx="1">
                  <c:v>10</c:v>
                </c:pt>
                <c:pt idx="2">
                  <c:v>20</c:v>
                </c:pt>
                <c:pt idx="3">
                  <c:v>30</c:v>
                </c:pt>
                <c:pt idx="4">
                  <c:v>40</c:v>
                </c:pt>
                <c:pt idx="5">
                  <c:v>50</c:v>
                </c:pt>
              </c:numCache>
            </c:numRef>
          </c:cat>
          <c:val>
            <c:numRef>
              <c:f>Sheet1!$D$2:$D$7</c:f>
              <c:numCache>
                <c:formatCode>General</c:formatCode>
                <c:ptCount val="6"/>
                <c:pt idx="0">
                  <c:v>78.650000000000006</c:v>
                </c:pt>
                <c:pt idx="1">
                  <c:v>882.12</c:v>
                </c:pt>
                <c:pt idx="2">
                  <c:v>1816.095</c:v>
                </c:pt>
                <c:pt idx="3">
                  <c:v>2846.9349999999999</c:v>
                </c:pt>
                <c:pt idx="4">
                  <c:v>3932.9839999999999</c:v>
                </c:pt>
                <c:pt idx="5" formatCode="#,##0">
                  <c:v>5063.0209999999997</c:v>
                </c:pt>
              </c:numCache>
            </c:numRef>
          </c:val>
          <c:smooth val="0"/>
          <c:extLst>
            <c:ext xmlns:c16="http://schemas.microsoft.com/office/drawing/2014/chart" uri="{C3380CC4-5D6E-409C-BE32-E72D297353CC}">
              <c16:uniqueId val="{00000002-1BC6-4F80-BAAF-20D48AC9E9F7}"/>
            </c:ext>
          </c:extLst>
        </c:ser>
        <c:ser>
          <c:idx val="3"/>
          <c:order val="3"/>
          <c:tx>
            <c:strRef>
              <c:f>Sheet1!$E$1</c:f>
              <c:strCache>
                <c:ptCount val="1"/>
                <c:pt idx="0">
                  <c:v>no cache </c:v>
                </c:pt>
              </c:strCache>
            </c:strRef>
          </c:tx>
          <c:spPr>
            <a:ln w="28575" cap="rnd">
              <a:solidFill>
                <a:schemeClr val="accent4"/>
              </a:solidFill>
              <a:round/>
            </a:ln>
            <a:effectLst/>
          </c:spPr>
          <c:marker>
            <c:symbol val="none"/>
          </c:marker>
          <c:cat>
            <c:numRef>
              <c:f>Sheet1!$A$2:$A$7</c:f>
              <c:numCache>
                <c:formatCode>General</c:formatCode>
                <c:ptCount val="6"/>
                <c:pt idx="0">
                  <c:v>1</c:v>
                </c:pt>
                <c:pt idx="1">
                  <c:v>10</c:v>
                </c:pt>
                <c:pt idx="2">
                  <c:v>20</c:v>
                </c:pt>
                <c:pt idx="3">
                  <c:v>30</c:v>
                </c:pt>
                <c:pt idx="4">
                  <c:v>40</c:v>
                </c:pt>
                <c:pt idx="5">
                  <c:v>50</c:v>
                </c:pt>
              </c:numCache>
            </c:numRef>
          </c:cat>
          <c:val>
            <c:numRef>
              <c:f>Sheet1!$E$2:$E$7</c:f>
              <c:numCache>
                <c:formatCode>General</c:formatCode>
                <c:ptCount val="6"/>
                <c:pt idx="0">
                  <c:v>80.283000000000001</c:v>
                </c:pt>
                <c:pt idx="1">
                  <c:v>906.99099999999999</c:v>
                </c:pt>
                <c:pt idx="2">
                  <c:v>1914.248</c:v>
                </c:pt>
                <c:pt idx="3">
                  <c:v>2996.9470000000001</c:v>
                </c:pt>
                <c:pt idx="4">
                  <c:v>4118.1360000000004</c:v>
                </c:pt>
                <c:pt idx="5">
                  <c:v>5265.9589999999998</c:v>
                </c:pt>
              </c:numCache>
            </c:numRef>
          </c:val>
          <c:smooth val="0"/>
          <c:extLst>
            <c:ext xmlns:c16="http://schemas.microsoft.com/office/drawing/2014/chart" uri="{C3380CC4-5D6E-409C-BE32-E72D297353CC}">
              <c16:uniqueId val="{00000003-1BC6-4F80-BAAF-20D48AC9E9F7}"/>
            </c:ext>
          </c:extLst>
        </c:ser>
        <c:dLbls>
          <c:showLegendKey val="0"/>
          <c:showVal val="0"/>
          <c:showCatName val="0"/>
          <c:showSerName val="0"/>
          <c:showPercent val="0"/>
          <c:showBubbleSize val="0"/>
        </c:dLbls>
        <c:smooth val="0"/>
        <c:axId val="106679759"/>
        <c:axId val="106678799"/>
      </c:lineChart>
      <c:catAx>
        <c:axId val="106679759"/>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Generation</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78799"/>
        <c:crosses val="autoZero"/>
        <c:auto val="1"/>
        <c:lblAlgn val="ctr"/>
        <c:lblOffset val="100"/>
        <c:noMultiLvlLbl val="0"/>
      </c:catAx>
      <c:valAx>
        <c:axId val="10667879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Time</a:t>
                </a:r>
                <a:r>
                  <a:rPr lang="en-US" baseline="0" dirty="0"/>
                  <a:t> in seconds </a:t>
                </a:r>
                <a:endParaRPr lang="en-US" dirty="0"/>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7975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2400" b="0" i="0" u="none" strike="noStrike" kern="1200" spc="0" baseline="0" dirty="0">
                <a:solidFill>
                  <a:prstClr val="black">
                    <a:lumMod val="65000"/>
                    <a:lumOff val="35000"/>
                  </a:prstClr>
                </a:solidFill>
              </a:rPr>
              <a:t>Average of computation </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best fitness 50k</c:v>
                </c:pt>
              </c:strCache>
            </c:strRef>
          </c:tx>
          <c:spPr>
            <a:ln w="28575" cap="rnd">
              <a:solidFill>
                <a:schemeClr val="accent1"/>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Sheet1!$B$2:$B$51</c:f>
              <c:numCache>
                <c:formatCode>General</c:formatCode>
                <c:ptCount val="50"/>
                <c:pt idx="0">
                  <c:v>81.512600000000006</c:v>
                </c:pt>
                <c:pt idx="1">
                  <c:v>81.512600000000006</c:v>
                </c:pt>
                <c:pt idx="2">
                  <c:v>81.512600000000006</c:v>
                </c:pt>
                <c:pt idx="3">
                  <c:v>81.512600000000006</c:v>
                </c:pt>
                <c:pt idx="4">
                  <c:v>83.992200000000096</c:v>
                </c:pt>
                <c:pt idx="5">
                  <c:v>83.992200000000096</c:v>
                </c:pt>
                <c:pt idx="6">
                  <c:v>83.992200000000096</c:v>
                </c:pt>
                <c:pt idx="7">
                  <c:v>87.798600000000206</c:v>
                </c:pt>
                <c:pt idx="8">
                  <c:v>101.48139999999999</c:v>
                </c:pt>
                <c:pt idx="9">
                  <c:v>101.1314</c:v>
                </c:pt>
                <c:pt idx="10">
                  <c:v>130.075400000001</c:v>
                </c:pt>
                <c:pt idx="11">
                  <c:v>130.075400000001</c:v>
                </c:pt>
                <c:pt idx="12">
                  <c:v>130.075400000001</c:v>
                </c:pt>
                <c:pt idx="13">
                  <c:v>130.075400000001</c:v>
                </c:pt>
                <c:pt idx="14">
                  <c:v>130.075400000001</c:v>
                </c:pt>
                <c:pt idx="15">
                  <c:v>130.075400000001</c:v>
                </c:pt>
                <c:pt idx="16">
                  <c:v>130.075400000001</c:v>
                </c:pt>
                <c:pt idx="17">
                  <c:v>135.81400000000099</c:v>
                </c:pt>
                <c:pt idx="18">
                  <c:v>202.561800000001</c:v>
                </c:pt>
                <c:pt idx="19">
                  <c:v>202.561800000001</c:v>
                </c:pt>
                <c:pt idx="20">
                  <c:v>202.561800000001</c:v>
                </c:pt>
                <c:pt idx="21">
                  <c:v>202.561800000001</c:v>
                </c:pt>
                <c:pt idx="22">
                  <c:v>202.561800000001</c:v>
                </c:pt>
                <c:pt idx="23">
                  <c:v>202.561800000001</c:v>
                </c:pt>
                <c:pt idx="24">
                  <c:v>202.561800000001</c:v>
                </c:pt>
                <c:pt idx="25">
                  <c:v>202.561800000001</c:v>
                </c:pt>
                <c:pt idx="26">
                  <c:v>202.561800000001</c:v>
                </c:pt>
                <c:pt idx="27">
                  <c:v>202.561800000001</c:v>
                </c:pt>
                <c:pt idx="28">
                  <c:v>202.561800000001</c:v>
                </c:pt>
                <c:pt idx="29">
                  <c:v>202.561800000001</c:v>
                </c:pt>
                <c:pt idx="30">
                  <c:v>202.561800000001</c:v>
                </c:pt>
                <c:pt idx="31">
                  <c:v>1092.60339999997</c:v>
                </c:pt>
                <c:pt idx="32">
                  <c:v>1092.60339999997</c:v>
                </c:pt>
                <c:pt idx="33">
                  <c:v>1092.60339999997</c:v>
                </c:pt>
                <c:pt idx="34">
                  <c:v>1092.60339999997</c:v>
                </c:pt>
                <c:pt idx="35">
                  <c:v>1092.60339999997</c:v>
                </c:pt>
                <c:pt idx="36">
                  <c:v>1092.60339999997</c:v>
                </c:pt>
                <c:pt idx="37">
                  <c:v>1092.60339999997</c:v>
                </c:pt>
                <c:pt idx="38">
                  <c:v>1092.60339999997</c:v>
                </c:pt>
                <c:pt idx="39">
                  <c:v>1092.60339999997</c:v>
                </c:pt>
                <c:pt idx="40">
                  <c:v>1092.60339999997</c:v>
                </c:pt>
                <c:pt idx="41">
                  <c:v>1092.60339999997</c:v>
                </c:pt>
                <c:pt idx="42">
                  <c:v>1092.60339999997</c:v>
                </c:pt>
                <c:pt idx="43">
                  <c:v>1092.60339999997</c:v>
                </c:pt>
                <c:pt idx="44">
                  <c:v>1092.60339999997</c:v>
                </c:pt>
                <c:pt idx="45">
                  <c:v>1092.60339999997</c:v>
                </c:pt>
                <c:pt idx="46">
                  <c:v>1092.60339999997</c:v>
                </c:pt>
                <c:pt idx="47">
                  <c:v>1092.60339999997</c:v>
                </c:pt>
                <c:pt idx="48">
                  <c:v>1092.60339999997</c:v>
                </c:pt>
                <c:pt idx="49">
                  <c:v>1092.60339999997</c:v>
                </c:pt>
              </c:numCache>
            </c:numRef>
          </c:val>
          <c:smooth val="0"/>
          <c:extLst>
            <c:ext xmlns:c16="http://schemas.microsoft.com/office/drawing/2014/chart" uri="{C3380CC4-5D6E-409C-BE32-E72D297353CC}">
              <c16:uniqueId val="{00000000-1BC6-4F80-BAAF-20D48AC9E9F7}"/>
            </c:ext>
          </c:extLst>
        </c:ser>
        <c:ser>
          <c:idx val="1"/>
          <c:order val="1"/>
          <c:tx>
            <c:strRef>
              <c:f>Sheet1!$C$1</c:f>
              <c:strCache>
                <c:ptCount val="1"/>
                <c:pt idx="0">
                  <c:v>worst withouth cache </c:v>
                </c:pt>
              </c:strCache>
            </c:strRef>
          </c:tx>
          <c:spPr>
            <a:ln w="28575" cap="rnd">
              <a:solidFill>
                <a:schemeClr val="accent2"/>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Sheet1!$C$2:$C$51</c:f>
              <c:numCache>
                <c:formatCode>General</c:formatCode>
                <c:ptCount val="50"/>
                <c:pt idx="0">
                  <c:v>78.639599999999902</c:v>
                </c:pt>
                <c:pt idx="1">
                  <c:v>109.9388</c:v>
                </c:pt>
                <c:pt idx="2">
                  <c:v>109.9388</c:v>
                </c:pt>
                <c:pt idx="3">
                  <c:v>144.634600000001</c:v>
                </c:pt>
                <c:pt idx="4">
                  <c:v>144.634600000001</c:v>
                </c:pt>
                <c:pt idx="5">
                  <c:v>144.634600000001</c:v>
                </c:pt>
                <c:pt idx="6">
                  <c:v>144.634600000001</c:v>
                </c:pt>
                <c:pt idx="7">
                  <c:v>144.634600000001</c:v>
                </c:pt>
                <c:pt idx="8">
                  <c:v>144.634600000001</c:v>
                </c:pt>
                <c:pt idx="9">
                  <c:v>144.634600000001</c:v>
                </c:pt>
                <c:pt idx="10">
                  <c:v>144.634600000001</c:v>
                </c:pt>
                <c:pt idx="11">
                  <c:v>144.634600000001</c:v>
                </c:pt>
                <c:pt idx="12">
                  <c:v>144.634600000001</c:v>
                </c:pt>
                <c:pt idx="13">
                  <c:v>144.634600000001</c:v>
                </c:pt>
                <c:pt idx="14">
                  <c:v>144.634600000001</c:v>
                </c:pt>
                <c:pt idx="15">
                  <c:v>162.674000000001</c:v>
                </c:pt>
                <c:pt idx="16">
                  <c:v>162.674000000001</c:v>
                </c:pt>
                <c:pt idx="17">
                  <c:v>162.674000000001</c:v>
                </c:pt>
                <c:pt idx="18">
                  <c:v>162.674000000001</c:v>
                </c:pt>
                <c:pt idx="19">
                  <c:v>179.813800000003</c:v>
                </c:pt>
                <c:pt idx="20">
                  <c:v>179.813800000003</c:v>
                </c:pt>
                <c:pt idx="21">
                  <c:v>179.813800000003</c:v>
                </c:pt>
                <c:pt idx="22">
                  <c:v>179.813800000003</c:v>
                </c:pt>
                <c:pt idx="23">
                  <c:v>179.813800000003</c:v>
                </c:pt>
                <c:pt idx="24">
                  <c:v>179.813800000003</c:v>
                </c:pt>
                <c:pt idx="25">
                  <c:v>199.19120000000299</c:v>
                </c:pt>
                <c:pt idx="26">
                  <c:v>199.19120000000299</c:v>
                </c:pt>
                <c:pt idx="27">
                  <c:v>199.19120000000299</c:v>
                </c:pt>
                <c:pt idx="28">
                  <c:v>199.19120000000299</c:v>
                </c:pt>
                <c:pt idx="29">
                  <c:v>199.19120000000299</c:v>
                </c:pt>
                <c:pt idx="30">
                  <c:v>199.19120000000299</c:v>
                </c:pt>
                <c:pt idx="31">
                  <c:v>199.19120000000299</c:v>
                </c:pt>
                <c:pt idx="32">
                  <c:v>199.19120000000299</c:v>
                </c:pt>
                <c:pt idx="33">
                  <c:v>199.19120000000299</c:v>
                </c:pt>
                <c:pt idx="34">
                  <c:v>199.19120000000299</c:v>
                </c:pt>
                <c:pt idx="35">
                  <c:v>199.19120000000299</c:v>
                </c:pt>
                <c:pt idx="36">
                  <c:v>200.992600000002</c:v>
                </c:pt>
                <c:pt idx="37">
                  <c:v>200.992600000002</c:v>
                </c:pt>
                <c:pt idx="38">
                  <c:v>200.992600000002</c:v>
                </c:pt>
                <c:pt idx="39">
                  <c:v>203.69320000000201</c:v>
                </c:pt>
                <c:pt idx="40">
                  <c:v>203.69320000000201</c:v>
                </c:pt>
                <c:pt idx="41">
                  <c:v>203.69320000000201</c:v>
                </c:pt>
                <c:pt idx="42">
                  <c:v>203.69320000000201</c:v>
                </c:pt>
                <c:pt idx="43">
                  <c:v>203.69320000000201</c:v>
                </c:pt>
                <c:pt idx="44">
                  <c:v>203.69320000000201</c:v>
                </c:pt>
                <c:pt idx="45">
                  <c:v>240.039000000003</c:v>
                </c:pt>
                <c:pt idx="46">
                  <c:v>240.039000000003</c:v>
                </c:pt>
                <c:pt idx="47">
                  <c:v>240.039000000003</c:v>
                </c:pt>
                <c:pt idx="48">
                  <c:v>240.039000000003</c:v>
                </c:pt>
                <c:pt idx="49">
                  <c:v>240.039000000003</c:v>
                </c:pt>
              </c:numCache>
            </c:numRef>
          </c:val>
          <c:smooth val="0"/>
          <c:extLst>
            <c:ext xmlns:c16="http://schemas.microsoft.com/office/drawing/2014/chart" uri="{C3380CC4-5D6E-409C-BE32-E72D297353CC}">
              <c16:uniqueId val="{00000001-1BC6-4F80-BAAF-20D48AC9E9F7}"/>
            </c:ext>
          </c:extLst>
        </c:ser>
        <c:ser>
          <c:idx val="2"/>
          <c:order val="2"/>
          <c:tx>
            <c:strRef>
              <c:f>Sheet1!$D$1</c:f>
              <c:strCache>
                <c:ptCount val="1"/>
                <c:pt idx="0">
                  <c:v>best withouth cache </c:v>
                </c:pt>
              </c:strCache>
            </c:strRef>
          </c:tx>
          <c:spPr>
            <a:ln w="28575" cap="rnd">
              <a:solidFill>
                <a:schemeClr val="accent3"/>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Sheet1!$D$2:$D$51</c:f>
              <c:numCache>
                <c:formatCode>General</c:formatCode>
                <c:ptCount val="50"/>
                <c:pt idx="0">
                  <c:v>88.620600000000096</c:v>
                </c:pt>
                <c:pt idx="1">
                  <c:v>88.620600000000096</c:v>
                </c:pt>
                <c:pt idx="2">
                  <c:v>88.620600000000096</c:v>
                </c:pt>
                <c:pt idx="3">
                  <c:v>88.620600000000096</c:v>
                </c:pt>
                <c:pt idx="4">
                  <c:v>92.295400000000399</c:v>
                </c:pt>
                <c:pt idx="5">
                  <c:v>93.554800000000498</c:v>
                </c:pt>
                <c:pt idx="6">
                  <c:v>137.04600000000099</c:v>
                </c:pt>
                <c:pt idx="7">
                  <c:v>137.04600000000099</c:v>
                </c:pt>
                <c:pt idx="8">
                  <c:v>137.04600000000099</c:v>
                </c:pt>
                <c:pt idx="9">
                  <c:v>137.04600000000099</c:v>
                </c:pt>
                <c:pt idx="10">
                  <c:v>137.04600000000099</c:v>
                </c:pt>
                <c:pt idx="11">
                  <c:v>137.04600000000099</c:v>
                </c:pt>
                <c:pt idx="12">
                  <c:v>137.04600000000099</c:v>
                </c:pt>
                <c:pt idx="13">
                  <c:v>137.04600000000099</c:v>
                </c:pt>
                <c:pt idx="14">
                  <c:v>137.04600000000099</c:v>
                </c:pt>
                <c:pt idx="15">
                  <c:v>137.04600000000099</c:v>
                </c:pt>
                <c:pt idx="16">
                  <c:v>155.05460000000099</c:v>
                </c:pt>
                <c:pt idx="17">
                  <c:v>155.05460000000099</c:v>
                </c:pt>
                <c:pt idx="18">
                  <c:v>155.05460000000099</c:v>
                </c:pt>
                <c:pt idx="19">
                  <c:v>155.05460000000099</c:v>
                </c:pt>
                <c:pt idx="20">
                  <c:v>244.791600000003</c:v>
                </c:pt>
                <c:pt idx="21">
                  <c:v>244.791600000003</c:v>
                </c:pt>
                <c:pt idx="22">
                  <c:v>244.791600000003</c:v>
                </c:pt>
                <c:pt idx="23">
                  <c:v>244.791600000003</c:v>
                </c:pt>
                <c:pt idx="24">
                  <c:v>244.791600000003</c:v>
                </c:pt>
                <c:pt idx="25">
                  <c:v>244.791600000003</c:v>
                </c:pt>
                <c:pt idx="26">
                  <c:v>244.791600000003</c:v>
                </c:pt>
                <c:pt idx="27">
                  <c:v>244.791600000003</c:v>
                </c:pt>
                <c:pt idx="28">
                  <c:v>244.791600000003</c:v>
                </c:pt>
                <c:pt idx="29">
                  <c:v>244.791600000003</c:v>
                </c:pt>
                <c:pt idx="30">
                  <c:v>244.791600000003</c:v>
                </c:pt>
                <c:pt idx="31">
                  <c:v>244.791600000003</c:v>
                </c:pt>
                <c:pt idx="32">
                  <c:v>244.791600000003</c:v>
                </c:pt>
                <c:pt idx="33">
                  <c:v>244.791600000003</c:v>
                </c:pt>
                <c:pt idx="34">
                  <c:v>244.791600000003</c:v>
                </c:pt>
                <c:pt idx="35">
                  <c:v>244.791600000003</c:v>
                </c:pt>
                <c:pt idx="36">
                  <c:v>244.791600000003</c:v>
                </c:pt>
                <c:pt idx="37">
                  <c:v>244.791600000003</c:v>
                </c:pt>
                <c:pt idx="38">
                  <c:v>244.791600000003</c:v>
                </c:pt>
                <c:pt idx="39">
                  <c:v>244.791600000003</c:v>
                </c:pt>
                <c:pt idx="40">
                  <c:v>244.791600000003</c:v>
                </c:pt>
                <c:pt idx="41">
                  <c:v>244.791600000003</c:v>
                </c:pt>
                <c:pt idx="42">
                  <c:v>244.791600000003</c:v>
                </c:pt>
                <c:pt idx="43">
                  <c:v>244.791600000003</c:v>
                </c:pt>
                <c:pt idx="44">
                  <c:v>244.791600000003</c:v>
                </c:pt>
                <c:pt idx="45">
                  <c:v>244.791600000003</c:v>
                </c:pt>
                <c:pt idx="46">
                  <c:v>244.791600000003</c:v>
                </c:pt>
                <c:pt idx="47">
                  <c:v>244.791600000003</c:v>
                </c:pt>
                <c:pt idx="48">
                  <c:v>244.791600000003</c:v>
                </c:pt>
                <c:pt idx="49">
                  <c:v>244.791600000003</c:v>
                </c:pt>
              </c:numCache>
            </c:numRef>
          </c:val>
          <c:smooth val="0"/>
          <c:extLst>
            <c:ext xmlns:c16="http://schemas.microsoft.com/office/drawing/2014/chart" uri="{C3380CC4-5D6E-409C-BE32-E72D297353CC}">
              <c16:uniqueId val="{00000002-1BC6-4F80-BAAF-20D48AC9E9F7}"/>
            </c:ext>
          </c:extLst>
        </c:ser>
        <c:ser>
          <c:idx val="3"/>
          <c:order val="3"/>
          <c:tx>
            <c:strRef>
              <c:f>Sheet1!$E$1</c:f>
              <c:strCache>
                <c:ptCount val="1"/>
                <c:pt idx="0">
                  <c:v>worst with 100k cache  </c:v>
                </c:pt>
              </c:strCache>
            </c:strRef>
          </c:tx>
          <c:spPr>
            <a:ln w="28575" cap="rnd">
              <a:solidFill>
                <a:schemeClr val="accent4"/>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Sheet1!$E$2:$E$51</c:f>
              <c:numCache>
                <c:formatCode>General</c:formatCode>
                <c:ptCount val="50"/>
                <c:pt idx="0">
                  <c:v>76.515000000000001</c:v>
                </c:pt>
                <c:pt idx="1">
                  <c:v>76.991399999999999</c:v>
                </c:pt>
                <c:pt idx="2">
                  <c:v>76.991399999999999</c:v>
                </c:pt>
                <c:pt idx="3">
                  <c:v>92.640000000000398</c:v>
                </c:pt>
                <c:pt idx="4">
                  <c:v>92.640000000000398</c:v>
                </c:pt>
                <c:pt idx="5">
                  <c:v>92.640000000000398</c:v>
                </c:pt>
                <c:pt idx="6">
                  <c:v>92.640000000000398</c:v>
                </c:pt>
                <c:pt idx="7">
                  <c:v>92.640000000000398</c:v>
                </c:pt>
                <c:pt idx="8">
                  <c:v>92.640000000000398</c:v>
                </c:pt>
                <c:pt idx="9">
                  <c:v>92.640000000000398</c:v>
                </c:pt>
                <c:pt idx="10">
                  <c:v>92.640000000000398</c:v>
                </c:pt>
                <c:pt idx="11">
                  <c:v>98.991600000000602</c:v>
                </c:pt>
                <c:pt idx="12">
                  <c:v>99.103600000000597</c:v>
                </c:pt>
                <c:pt idx="13">
                  <c:v>102.59399999999999</c:v>
                </c:pt>
                <c:pt idx="14">
                  <c:v>102.59399999999999</c:v>
                </c:pt>
                <c:pt idx="15">
                  <c:v>102.59399999999999</c:v>
                </c:pt>
                <c:pt idx="16">
                  <c:v>102.59399999999999</c:v>
                </c:pt>
                <c:pt idx="17">
                  <c:v>102.59399999999999</c:v>
                </c:pt>
                <c:pt idx="18">
                  <c:v>108.62439999999999</c:v>
                </c:pt>
                <c:pt idx="19">
                  <c:v>115.433000000001</c:v>
                </c:pt>
                <c:pt idx="20">
                  <c:v>125.1532</c:v>
                </c:pt>
                <c:pt idx="21">
                  <c:v>125.1532</c:v>
                </c:pt>
                <c:pt idx="22">
                  <c:v>125.1532</c:v>
                </c:pt>
                <c:pt idx="23">
                  <c:v>125.1532</c:v>
                </c:pt>
                <c:pt idx="24">
                  <c:v>125.1532</c:v>
                </c:pt>
                <c:pt idx="25">
                  <c:v>157.80700000000101</c:v>
                </c:pt>
                <c:pt idx="26">
                  <c:v>157.80700000000101</c:v>
                </c:pt>
                <c:pt idx="27">
                  <c:v>157.80700000000101</c:v>
                </c:pt>
                <c:pt idx="28">
                  <c:v>157.80700000000101</c:v>
                </c:pt>
                <c:pt idx="29">
                  <c:v>157.80700000000101</c:v>
                </c:pt>
                <c:pt idx="30">
                  <c:v>157.80700000000101</c:v>
                </c:pt>
                <c:pt idx="31">
                  <c:v>157.80700000000101</c:v>
                </c:pt>
                <c:pt idx="32">
                  <c:v>162.29100000000199</c:v>
                </c:pt>
                <c:pt idx="33">
                  <c:v>174.41000000000301</c:v>
                </c:pt>
                <c:pt idx="34">
                  <c:v>174.41000000000301</c:v>
                </c:pt>
                <c:pt idx="35">
                  <c:v>174.41000000000301</c:v>
                </c:pt>
                <c:pt idx="36">
                  <c:v>174.41000000000301</c:v>
                </c:pt>
                <c:pt idx="37">
                  <c:v>174.41000000000301</c:v>
                </c:pt>
                <c:pt idx="38">
                  <c:v>174.41000000000301</c:v>
                </c:pt>
                <c:pt idx="39">
                  <c:v>174.41000000000301</c:v>
                </c:pt>
                <c:pt idx="40">
                  <c:v>174.41000000000301</c:v>
                </c:pt>
                <c:pt idx="41">
                  <c:v>174.41000000000301</c:v>
                </c:pt>
                <c:pt idx="42">
                  <c:v>174.41000000000301</c:v>
                </c:pt>
                <c:pt idx="43">
                  <c:v>174.41000000000301</c:v>
                </c:pt>
                <c:pt idx="44">
                  <c:v>174.41000000000301</c:v>
                </c:pt>
                <c:pt idx="45">
                  <c:v>174.41000000000301</c:v>
                </c:pt>
                <c:pt idx="46">
                  <c:v>174.41000000000301</c:v>
                </c:pt>
                <c:pt idx="47">
                  <c:v>174.41000000000301</c:v>
                </c:pt>
                <c:pt idx="48">
                  <c:v>182.25360000000299</c:v>
                </c:pt>
                <c:pt idx="49">
                  <c:v>182.25360000000299</c:v>
                </c:pt>
              </c:numCache>
            </c:numRef>
          </c:val>
          <c:smooth val="0"/>
          <c:extLst>
            <c:ext xmlns:c16="http://schemas.microsoft.com/office/drawing/2014/chart" uri="{C3380CC4-5D6E-409C-BE32-E72D297353CC}">
              <c16:uniqueId val="{00000003-1BC6-4F80-BAAF-20D48AC9E9F7}"/>
            </c:ext>
          </c:extLst>
        </c:ser>
        <c:ser>
          <c:idx val="4"/>
          <c:order val="4"/>
          <c:tx>
            <c:strRef>
              <c:f>Sheet1!$F$1</c:f>
              <c:strCache>
                <c:ptCount val="1"/>
                <c:pt idx="0">
                  <c:v>best with 100k cache</c:v>
                </c:pt>
              </c:strCache>
            </c:strRef>
          </c:tx>
          <c:spPr>
            <a:ln w="28575" cap="rnd">
              <a:solidFill>
                <a:schemeClr val="accent5"/>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Sheet1!$F$2:$F$51</c:f>
              <c:numCache>
                <c:formatCode>General</c:formatCode>
                <c:ptCount val="50"/>
                <c:pt idx="0">
                  <c:v>73.1133999999997</c:v>
                </c:pt>
                <c:pt idx="1">
                  <c:v>75.106799999999694</c:v>
                </c:pt>
                <c:pt idx="2">
                  <c:v>76.039399999999702</c:v>
                </c:pt>
                <c:pt idx="3">
                  <c:v>76.189399999999694</c:v>
                </c:pt>
                <c:pt idx="4">
                  <c:v>76.525399999999905</c:v>
                </c:pt>
                <c:pt idx="5">
                  <c:v>77.714399999999898</c:v>
                </c:pt>
                <c:pt idx="6">
                  <c:v>77.714399999999898</c:v>
                </c:pt>
                <c:pt idx="7">
                  <c:v>84.125400000000099</c:v>
                </c:pt>
                <c:pt idx="8">
                  <c:v>84.125400000000099</c:v>
                </c:pt>
                <c:pt idx="9">
                  <c:v>119.7752</c:v>
                </c:pt>
                <c:pt idx="10">
                  <c:v>119.7752</c:v>
                </c:pt>
                <c:pt idx="11">
                  <c:v>119.7752</c:v>
                </c:pt>
                <c:pt idx="12">
                  <c:v>119.7752</c:v>
                </c:pt>
                <c:pt idx="13">
                  <c:v>119.7752</c:v>
                </c:pt>
                <c:pt idx="14">
                  <c:v>119.7752</c:v>
                </c:pt>
                <c:pt idx="15">
                  <c:v>119.7752</c:v>
                </c:pt>
                <c:pt idx="16">
                  <c:v>119.7752</c:v>
                </c:pt>
                <c:pt idx="17">
                  <c:v>131.85080000000099</c:v>
                </c:pt>
                <c:pt idx="18">
                  <c:v>131.85080000000099</c:v>
                </c:pt>
                <c:pt idx="19">
                  <c:v>131.85080000000099</c:v>
                </c:pt>
                <c:pt idx="20">
                  <c:v>131.85080000000099</c:v>
                </c:pt>
                <c:pt idx="21">
                  <c:v>131.85080000000099</c:v>
                </c:pt>
                <c:pt idx="22">
                  <c:v>130.512200000001</c:v>
                </c:pt>
                <c:pt idx="23">
                  <c:v>130.512200000001</c:v>
                </c:pt>
                <c:pt idx="24">
                  <c:v>130.512200000001</c:v>
                </c:pt>
                <c:pt idx="25">
                  <c:v>130.512200000001</c:v>
                </c:pt>
                <c:pt idx="26">
                  <c:v>136.13820000000101</c:v>
                </c:pt>
                <c:pt idx="27">
                  <c:v>136.13820000000101</c:v>
                </c:pt>
                <c:pt idx="28">
                  <c:v>136.13820000000101</c:v>
                </c:pt>
                <c:pt idx="29">
                  <c:v>136.13820000000101</c:v>
                </c:pt>
                <c:pt idx="30">
                  <c:v>158.00900000000101</c:v>
                </c:pt>
                <c:pt idx="31">
                  <c:v>168.633600000001</c:v>
                </c:pt>
                <c:pt idx="32">
                  <c:v>168.633600000001</c:v>
                </c:pt>
                <c:pt idx="33">
                  <c:v>168.633600000001</c:v>
                </c:pt>
                <c:pt idx="34">
                  <c:v>168.633600000001</c:v>
                </c:pt>
                <c:pt idx="35">
                  <c:v>183.16360000000199</c:v>
                </c:pt>
                <c:pt idx="36">
                  <c:v>183.16360000000199</c:v>
                </c:pt>
                <c:pt idx="37">
                  <c:v>183.16360000000199</c:v>
                </c:pt>
                <c:pt idx="38">
                  <c:v>183.16360000000199</c:v>
                </c:pt>
                <c:pt idx="39">
                  <c:v>183.16360000000199</c:v>
                </c:pt>
                <c:pt idx="40">
                  <c:v>183.16360000000199</c:v>
                </c:pt>
                <c:pt idx="41">
                  <c:v>186.86060000000199</c:v>
                </c:pt>
                <c:pt idx="42">
                  <c:v>186.86060000000199</c:v>
                </c:pt>
                <c:pt idx="43">
                  <c:v>186.86060000000199</c:v>
                </c:pt>
                <c:pt idx="44">
                  <c:v>186.86060000000199</c:v>
                </c:pt>
                <c:pt idx="45">
                  <c:v>186.86060000000199</c:v>
                </c:pt>
                <c:pt idx="46">
                  <c:v>191.892600000003</c:v>
                </c:pt>
                <c:pt idx="47">
                  <c:v>191.892600000003</c:v>
                </c:pt>
                <c:pt idx="48">
                  <c:v>191.892600000003</c:v>
                </c:pt>
                <c:pt idx="49">
                  <c:v>191.892600000003</c:v>
                </c:pt>
              </c:numCache>
            </c:numRef>
          </c:val>
          <c:smooth val="0"/>
          <c:extLst>
            <c:ext xmlns:c16="http://schemas.microsoft.com/office/drawing/2014/chart" uri="{C3380CC4-5D6E-409C-BE32-E72D297353CC}">
              <c16:uniqueId val="{00000000-DD24-445D-BC71-9F85ADD506B2}"/>
            </c:ext>
          </c:extLst>
        </c:ser>
        <c:dLbls>
          <c:showLegendKey val="0"/>
          <c:showVal val="0"/>
          <c:showCatName val="0"/>
          <c:showSerName val="0"/>
          <c:showPercent val="0"/>
          <c:showBubbleSize val="0"/>
        </c:dLbls>
        <c:smooth val="0"/>
        <c:axId val="106679759"/>
        <c:axId val="106678799"/>
      </c:lineChart>
      <c:catAx>
        <c:axId val="106679759"/>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Generation</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78799"/>
        <c:crosses val="autoZero"/>
        <c:auto val="1"/>
        <c:lblAlgn val="ctr"/>
        <c:lblOffset val="100"/>
        <c:noMultiLvlLbl val="0"/>
      </c:catAx>
      <c:valAx>
        <c:axId val="10667879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t>Time</a:t>
                </a:r>
                <a:r>
                  <a:rPr lang="en-US" baseline="0" dirty="0"/>
                  <a:t> in seconds </a:t>
                </a:r>
                <a:endParaRPr lang="en-US" dirty="0"/>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7975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Total</a:t>
            </a:r>
            <a:r>
              <a:rPr lang="en-US" baseline="0" dirty="0"/>
              <a:t> Connection </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100k cache connection</c:v>
                </c:pt>
              </c:strCache>
            </c:strRef>
          </c:tx>
          <c:spPr>
            <a:ln w="28575" cap="rnd">
              <a:solidFill>
                <a:schemeClr val="accent1"/>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Sheet1!$B$2:$B$51</c:f>
              <c:numCache>
                <c:formatCode>General</c:formatCode>
                <c:ptCount val="50"/>
                <c:pt idx="0">
                  <c:v>512</c:v>
                </c:pt>
                <c:pt idx="1">
                  <c:v>512</c:v>
                </c:pt>
                <c:pt idx="2">
                  <c:v>512</c:v>
                </c:pt>
                <c:pt idx="3">
                  <c:v>504</c:v>
                </c:pt>
                <c:pt idx="4">
                  <c:v>504</c:v>
                </c:pt>
                <c:pt idx="5">
                  <c:v>504</c:v>
                </c:pt>
                <c:pt idx="6">
                  <c:v>504</c:v>
                </c:pt>
                <c:pt idx="7">
                  <c:v>504</c:v>
                </c:pt>
                <c:pt idx="8">
                  <c:v>504</c:v>
                </c:pt>
                <c:pt idx="9">
                  <c:v>504</c:v>
                </c:pt>
                <c:pt idx="10">
                  <c:v>485</c:v>
                </c:pt>
                <c:pt idx="11">
                  <c:v>493</c:v>
                </c:pt>
                <c:pt idx="12">
                  <c:v>493</c:v>
                </c:pt>
                <c:pt idx="13">
                  <c:v>471</c:v>
                </c:pt>
                <c:pt idx="14">
                  <c:v>471</c:v>
                </c:pt>
                <c:pt idx="15">
                  <c:v>471</c:v>
                </c:pt>
                <c:pt idx="16">
                  <c:v>471</c:v>
                </c:pt>
                <c:pt idx="17">
                  <c:v>471</c:v>
                </c:pt>
                <c:pt idx="18">
                  <c:v>479</c:v>
                </c:pt>
                <c:pt idx="19">
                  <c:v>461</c:v>
                </c:pt>
                <c:pt idx="20">
                  <c:v>461</c:v>
                </c:pt>
                <c:pt idx="21">
                  <c:v>451</c:v>
                </c:pt>
                <c:pt idx="22">
                  <c:v>451</c:v>
                </c:pt>
                <c:pt idx="23">
                  <c:v>451</c:v>
                </c:pt>
                <c:pt idx="24">
                  <c:v>451</c:v>
                </c:pt>
                <c:pt idx="25">
                  <c:v>444</c:v>
                </c:pt>
                <c:pt idx="26">
                  <c:v>444</c:v>
                </c:pt>
                <c:pt idx="27">
                  <c:v>444</c:v>
                </c:pt>
                <c:pt idx="28">
                  <c:v>444</c:v>
                </c:pt>
                <c:pt idx="29">
                  <c:v>444</c:v>
                </c:pt>
                <c:pt idx="30">
                  <c:v>444</c:v>
                </c:pt>
                <c:pt idx="31">
                  <c:v>444</c:v>
                </c:pt>
                <c:pt idx="32">
                  <c:v>444</c:v>
                </c:pt>
                <c:pt idx="33">
                  <c:v>444</c:v>
                </c:pt>
                <c:pt idx="34">
                  <c:v>444</c:v>
                </c:pt>
                <c:pt idx="35">
                  <c:v>444</c:v>
                </c:pt>
                <c:pt idx="36">
                  <c:v>444</c:v>
                </c:pt>
                <c:pt idx="37">
                  <c:v>444</c:v>
                </c:pt>
                <c:pt idx="38">
                  <c:v>444</c:v>
                </c:pt>
                <c:pt idx="39">
                  <c:v>444</c:v>
                </c:pt>
                <c:pt idx="40">
                  <c:v>444</c:v>
                </c:pt>
                <c:pt idx="41">
                  <c:v>444</c:v>
                </c:pt>
                <c:pt idx="42">
                  <c:v>444</c:v>
                </c:pt>
                <c:pt idx="43">
                  <c:v>444</c:v>
                </c:pt>
                <c:pt idx="44">
                  <c:v>444</c:v>
                </c:pt>
                <c:pt idx="45">
                  <c:v>444</c:v>
                </c:pt>
                <c:pt idx="46">
                  <c:v>444</c:v>
                </c:pt>
                <c:pt idx="47">
                  <c:v>444</c:v>
                </c:pt>
                <c:pt idx="48">
                  <c:v>444</c:v>
                </c:pt>
                <c:pt idx="49">
                  <c:v>444</c:v>
                </c:pt>
              </c:numCache>
            </c:numRef>
          </c:val>
          <c:smooth val="0"/>
          <c:extLst>
            <c:ext xmlns:c16="http://schemas.microsoft.com/office/drawing/2014/chart" uri="{C3380CC4-5D6E-409C-BE32-E72D297353CC}">
              <c16:uniqueId val="{00000000-2B95-4365-87BF-8904D7A8AA07}"/>
            </c:ext>
          </c:extLst>
        </c:ser>
        <c:ser>
          <c:idx val="1"/>
          <c:order val="1"/>
          <c:tx>
            <c:strRef>
              <c:f>Sheet1!$C$1</c:f>
              <c:strCache>
                <c:ptCount val="1"/>
                <c:pt idx="0">
                  <c:v>total connection no cache</c:v>
                </c:pt>
              </c:strCache>
            </c:strRef>
          </c:tx>
          <c:spPr>
            <a:ln w="28575" cap="rnd">
              <a:solidFill>
                <a:schemeClr val="accent2"/>
              </a:solidFill>
              <a:round/>
            </a:ln>
            <a:effectLst/>
          </c:spPr>
          <c:marker>
            <c:symbol val="none"/>
          </c:marker>
          <c:cat>
            <c:numRef>
              <c:f>Sheet1!$A$2:$A$51</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numCache>
            </c:numRef>
          </c:cat>
          <c:val>
            <c:numRef>
              <c:f>Sheet1!$C$2:$C$51</c:f>
              <c:numCache>
                <c:formatCode>General</c:formatCode>
                <c:ptCount val="50"/>
                <c:pt idx="0">
                  <c:v>512</c:v>
                </c:pt>
                <c:pt idx="1">
                  <c:v>512</c:v>
                </c:pt>
                <c:pt idx="2">
                  <c:v>504</c:v>
                </c:pt>
                <c:pt idx="3">
                  <c:v>504</c:v>
                </c:pt>
                <c:pt idx="4">
                  <c:v>504</c:v>
                </c:pt>
                <c:pt idx="5">
                  <c:v>504</c:v>
                </c:pt>
                <c:pt idx="6">
                  <c:v>504</c:v>
                </c:pt>
                <c:pt idx="7">
                  <c:v>494</c:v>
                </c:pt>
                <c:pt idx="8">
                  <c:v>494</c:v>
                </c:pt>
                <c:pt idx="9">
                  <c:v>494</c:v>
                </c:pt>
                <c:pt idx="10">
                  <c:v>479</c:v>
                </c:pt>
                <c:pt idx="11">
                  <c:v>479</c:v>
                </c:pt>
                <c:pt idx="12">
                  <c:v>479</c:v>
                </c:pt>
                <c:pt idx="13">
                  <c:v>479</c:v>
                </c:pt>
                <c:pt idx="14">
                  <c:v>479</c:v>
                </c:pt>
                <c:pt idx="15">
                  <c:v>479</c:v>
                </c:pt>
                <c:pt idx="16">
                  <c:v>479</c:v>
                </c:pt>
                <c:pt idx="17">
                  <c:v>479</c:v>
                </c:pt>
                <c:pt idx="18">
                  <c:v>479</c:v>
                </c:pt>
                <c:pt idx="19">
                  <c:v>479</c:v>
                </c:pt>
                <c:pt idx="20">
                  <c:v>479</c:v>
                </c:pt>
                <c:pt idx="21">
                  <c:v>479</c:v>
                </c:pt>
                <c:pt idx="22">
                  <c:v>479</c:v>
                </c:pt>
                <c:pt idx="23">
                  <c:v>474</c:v>
                </c:pt>
                <c:pt idx="24">
                  <c:v>474</c:v>
                </c:pt>
                <c:pt idx="25">
                  <c:v>474</c:v>
                </c:pt>
                <c:pt idx="26">
                  <c:v>474</c:v>
                </c:pt>
                <c:pt idx="27">
                  <c:v>474</c:v>
                </c:pt>
                <c:pt idx="28">
                  <c:v>474</c:v>
                </c:pt>
                <c:pt idx="29">
                  <c:v>474</c:v>
                </c:pt>
                <c:pt idx="30">
                  <c:v>474</c:v>
                </c:pt>
                <c:pt idx="31">
                  <c:v>474</c:v>
                </c:pt>
                <c:pt idx="32">
                  <c:v>412</c:v>
                </c:pt>
                <c:pt idx="33">
                  <c:v>412</c:v>
                </c:pt>
                <c:pt idx="34">
                  <c:v>412</c:v>
                </c:pt>
                <c:pt idx="35">
                  <c:v>412</c:v>
                </c:pt>
                <c:pt idx="36">
                  <c:v>412</c:v>
                </c:pt>
                <c:pt idx="37">
                  <c:v>412</c:v>
                </c:pt>
                <c:pt idx="38">
                  <c:v>412</c:v>
                </c:pt>
                <c:pt idx="39">
                  <c:v>412</c:v>
                </c:pt>
                <c:pt idx="40">
                  <c:v>412</c:v>
                </c:pt>
                <c:pt idx="41">
                  <c:v>412</c:v>
                </c:pt>
                <c:pt idx="42">
                  <c:v>412</c:v>
                </c:pt>
                <c:pt idx="43">
                  <c:v>412</c:v>
                </c:pt>
                <c:pt idx="44">
                  <c:v>412</c:v>
                </c:pt>
                <c:pt idx="45">
                  <c:v>412</c:v>
                </c:pt>
                <c:pt idx="46">
                  <c:v>397</c:v>
                </c:pt>
                <c:pt idx="47">
                  <c:v>397</c:v>
                </c:pt>
                <c:pt idx="48">
                  <c:v>397</c:v>
                </c:pt>
                <c:pt idx="49">
                  <c:v>397</c:v>
                </c:pt>
              </c:numCache>
            </c:numRef>
          </c:val>
          <c:smooth val="0"/>
          <c:extLst>
            <c:ext xmlns:c16="http://schemas.microsoft.com/office/drawing/2014/chart" uri="{C3380CC4-5D6E-409C-BE32-E72D297353CC}">
              <c16:uniqueId val="{00000001-2B95-4365-87BF-8904D7A8AA07}"/>
            </c:ext>
          </c:extLst>
        </c:ser>
        <c:dLbls>
          <c:showLegendKey val="0"/>
          <c:showVal val="0"/>
          <c:showCatName val="0"/>
          <c:showSerName val="0"/>
          <c:showPercent val="0"/>
          <c:showBubbleSize val="0"/>
        </c:dLbls>
        <c:smooth val="0"/>
        <c:axId val="106655103"/>
        <c:axId val="106653663"/>
      </c:lineChart>
      <c:catAx>
        <c:axId val="1066551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53663"/>
        <c:crosses val="autoZero"/>
        <c:auto val="1"/>
        <c:lblAlgn val="ctr"/>
        <c:lblOffset val="100"/>
        <c:noMultiLvlLbl val="0"/>
      </c:catAx>
      <c:valAx>
        <c:axId val="1066536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665510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jpeg>
</file>

<file path=ppt/media/image3.jpeg>
</file>

<file path=ppt/media/image4.jpeg>
</file>

<file path=ppt/media/image5.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880B39-1DC8-4071-A22D-82159EF6DC3A}" type="datetimeFigureOut">
              <a:rPr lang="en-US" smtClean="0"/>
              <a:t>7/9/2025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73D680-8A2B-422E-94EF-C4E3F6920FE5}" type="slidenum">
              <a:rPr lang="en-US" smtClean="0"/>
              <a:t>‹#›</a:t>
            </a:fld>
            <a:endParaRPr lang="en-US"/>
          </a:p>
        </p:txBody>
      </p:sp>
    </p:spTree>
    <p:extLst>
      <p:ext uri="{BB962C8B-B14F-4D97-AF65-F5344CB8AC3E}">
        <p14:creationId xmlns:p14="http://schemas.microsoft.com/office/powerpoint/2010/main" val="10261712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73D680-8A2B-422E-94EF-C4E3F6920FE5}" type="slidenum">
              <a:rPr lang="en-US" smtClean="0"/>
              <a:t>8</a:t>
            </a:fld>
            <a:endParaRPr lang="en-US"/>
          </a:p>
        </p:txBody>
      </p:sp>
    </p:spTree>
    <p:extLst>
      <p:ext uri="{BB962C8B-B14F-4D97-AF65-F5344CB8AC3E}">
        <p14:creationId xmlns:p14="http://schemas.microsoft.com/office/powerpoint/2010/main" val="473765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18872AB-6066-B9E6-EAB8-8E94214C8646}"/>
              </a:ext>
            </a:extLst>
          </p:cNvPr>
          <p:cNvPicPr>
            <a:picLocks noChangeAspect="1"/>
          </p:cNvPicPr>
          <p:nvPr/>
        </p:nvPicPr>
        <p:blipFill>
          <a:blip r:embed="rId2"/>
          <a:stretch>
            <a:fillRect/>
          </a:stretch>
        </p:blipFill>
        <p:spPr>
          <a:xfrm>
            <a:off x="-4494696" y="0"/>
            <a:ext cx="22782696" cy="10252213"/>
          </a:xfrm>
          <a:prstGeom prst="rect">
            <a:avLst/>
          </a:prstGeom>
        </p:spPr>
      </p:pic>
      <p:grpSp>
        <p:nvGrpSpPr>
          <p:cNvPr id="3" name="Group 3"/>
          <p:cNvGrpSpPr/>
          <p:nvPr/>
        </p:nvGrpSpPr>
        <p:grpSpPr>
          <a:xfrm>
            <a:off x="3749689" y="34787"/>
            <a:ext cx="10788622" cy="10287000"/>
            <a:chOff x="0" y="0"/>
            <a:chExt cx="2841448" cy="2709333"/>
          </a:xfrm>
        </p:grpSpPr>
        <p:sp>
          <p:nvSpPr>
            <p:cNvPr id="4" name="Freeform 4"/>
            <p:cNvSpPr/>
            <p:nvPr/>
          </p:nvSpPr>
          <p:spPr>
            <a:xfrm>
              <a:off x="0" y="0"/>
              <a:ext cx="2841448" cy="2709333"/>
            </a:xfrm>
            <a:custGeom>
              <a:avLst/>
              <a:gdLst/>
              <a:ahLst/>
              <a:cxnLst/>
              <a:rect l="l" t="t" r="r" b="b"/>
              <a:pathLst>
                <a:path w="2841448" h="2709333">
                  <a:moveTo>
                    <a:pt x="0" y="0"/>
                  </a:moveTo>
                  <a:lnTo>
                    <a:pt x="2841448" y="0"/>
                  </a:lnTo>
                  <a:lnTo>
                    <a:pt x="2841448" y="2709333"/>
                  </a:lnTo>
                  <a:lnTo>
                    <a:pt x="0" y="2709333"/>
                  </a:lnTo>
                  <a:close/>
                </a:path>
              </a:pathLst>
            </a:custGeom>
            <a:solidFill>
              <a:srgbClr val="155CBB">
                <a:alpha val="74902"/>
              </a:srgbClr>
            </a:solidFill>
          </p:spPr>
          <p:txBody>
            <a:bodyPr/>
            <a:lstStyle/>
            <a:p>
              <a:endParaRPr lang="en-NL"/>
            </a:p>
          </p:txBody>
        </p:sp>
        <p:sp>
          <p:nvSpPr>
            <p:cNvPr id="5" name="TextBox 5"/>
            <p:cNvSpPr txBox="1"/>
            <p:nvPr/>
          </p:nvSpPr>
          <p:spPr>
            <a:xfrm>
              <a:off x="0" y="-38100"/>
              <a:ext cx="2841448" cy="2747433"/>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4060155" y="3344870"/>
            <a:ext cx="10167690" cy="3886185"/>
          </a:xfrm>
          <a:prstGeom prst="rect">
            <a:avLst/>
          </a:prstGeom>
        </p:spPr>
        <p:txBody>
          <a:bodyPr lIns="0" tIns="0" rIns="0" bIns="0" rtlCol="0" anchor="t">
            <a:spAutoFit/>
          </a:bodyPr>
          <a:lstStyle/>
          <a:p>
            <a:pPr algn="ctr">
              <a:lnSpc>
                <a:spcPts val="14999"/>
              </a:lnSpc>
            </a:pPr>
            <a:r>
              <a:rPr lang="en-US" sz="14999" spc="749" dirty="0">
                <a:solidFill>
                  <a:srgbClr val="FFFBF7"/>
                </a:solidFill>
                <a:latin typeface="Anton"/>
                <a:ea typeface="Anton"/>
                <a:cs typeface="Anton"/>
                <a:sym typeface="Anton"/>
              </a:rPr>
              <a:t>THESIS DEFENSE</a:t>
            </a:r>
          </a:p>
        </p:txBody>
      </p:sp>
      <p:sp>
        <p:nvSpPr>
          <p:cNvPr id="7" name="TextBox 7"/>
          <p:cNvSpPr txBox="1"/>
          <p:nvPr/>
        </p:nvSpPr>
        <p:spPr>
          <a:xfrm>
            <a:off x="3283182" y="1089025"/>
            <a:ext cx="11721636" cy="400050"/>
          </a:xfrm>
          <a:prstGeom prst="rect">
            <a:avLst/>
          </a:prstGeom>
        </p:spPr>
        <p:txBody>
          <a:bodyPr lIns="0" tIns="0" rIns="0" bIns="0" rtlCol="0" anchor="t">
            <a:spAutoFit/>
          </a:bodyPr>
          <a:lstStyle/>
          <a:p>
            <a:pPr algn="ctr">
              <a:lnSpc>
                <a:spcPts val="3000"/>
              </a:lnSpc>
            </a:pPr>
            <a:r>
              <a:rPr lang="en-US" sz="3000" dirty="0">
                <a:solidFill>
                  <a:srgbClr val="FFFBF7"/>
                </a:solidFill>
                <a:latin typeface="Muli Light"/>
                <a:ea typeface="Muli Light"/>
                <a:cs typeface="Muli Light"/>
                <a:sym typeface="Muli Light"/>
              </a:rPr>
              <a:t>Vrije Universiteit Amsterdam</a:t>
            </a:r>
          </a:p>
        </p:txBody>
      </p:sp>
      <p:sp>
        <p:nvSpPr>
          <p:cNvPr id="8" name="TextBox 8"/>
          <p:cNvSpPr txBox="1"/>
          <p:nvPr/>
        </p:nvSpPr>
        <p:spPr>
          <a:xfrm>
            <a:off x="3283182" y="8858250"/>
            <a:ext cx="11721636" cy="400050"/>
          </a:xfrm>
          <a:prstGeom prst="rect">
            <a:avLst/>
          </a:prstGeom>
        </p:spPr>
        <p:txBody>
          <a:bodyPr lIns="0" tIns="0" rIns="0" bIns="0" rtlCol="0" anchor="t">
            <a:spAutoFit/>
          </a:bodyPr>
          <a:lstStyle/>
          <a:p>
            <a:pPr algn="ctr">
              <a:lnSpc>
                <a:spcPts val="3000"/>
              </a:lnSpc>
            </a:pPr>
            <a:r>
              <a:rPr lang="en-US" sz="3000" dirty="0">
                <a:solidFill>
                  <a:srgbClr val="FFFBF7"/>
                </a:solidFill>
                <a:latin typeface="Muli Light"/>
                <a:ea typeface="Muli Light"/>
                <a:cs typeface="Muli Light"/>
                <a:sym typeface="Muli Light"/>
              </a:rPr>
              <a:t>Presented by M’hamed Belalia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1600200" y="1418451"/>
            <a:ext cx="11696350" cy="1201699"/>
          </a:xfrm>
          <a:prstGeom prst="rect">
            <a:avLst/>
          </a:prstGeom>
        </p:spPr>
        <p:txBody>
          <a:bodyPr lIns="0" tIns="0" rIns="0" bIns="0" rtlCol="0" anchor="t">
            <a:spAutoFit/>
          </a:bodyPr>
          <a:lstStyle/>
          <a:p>
            <a:pPr algn="l">
              <a:lnSpc>
                <a:spcPts val="9060"/>
              </a:lnSpc>
            </a:pPr>
            <a:r>
              <a:rPr lang="en-US" sz="9060" spc="453" dirty="0">
                <a:solidFill>
                  <a:srgbClr val="09418C"/>
                </a:solidFill>
                <a:latin typeface="Anton"/>
                <a:ea typeface="Anton"/>
                <a:cs typeface="Anton"/>
                <a:sym typeface="Anton"/>
              </a:rPr>
              <a:t>RESULT</a:t>
            </a:r>
          </a:p>
        </p:txBody>
      </p:sp>
      <p:grpSp>
        <p:nvGrpSpPr>
          <p:cNvPr id="19" name="Group 19"/>
          <p:cNvGrpSpPr/>
          <p:nvPr/>
        </p:nvGrpSpPr>
        <p:grpSpPr>
          <a:xfrm>
            <a:off x="17259300" y="9258300"/>
            <a:ext cx="1028700" cy="1028700"/>
            <a:chOff x="0" y="0"/>
            <a:chExt cx="270933" cy="270933"/>
          </a:xfrm>
        </p:grpSpPr>
        <p:sp>
          <p:nvSpPr>
            <p:cNvPr id="20" name="Freeform 20"/>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1" name="TextBox 21"/>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0" y="0"/>
            <a:ext cx="1028700" cy="1028700"/>
            <a:chOff x="0" y="0"/>
            <a:chExt cx="270933" cy="270933"/>
          </a:xfrm>
        </p:grpSpPr>
        <p:sp>
          <p:nvSpPr>
            <p:cNvPr id="23" name="Freeform 23"/>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4" name="TextBox 24"/>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9</a:t>
            </a:r>
          </a:p>
        </p:txBody>
      </p:sp>
      <p:graphicFrame>
        <p:nvGraphicFramePr>
          <p:cNvPr id="28" name="Chart 27">
            <a:extLst>
              <a:ext uri="{FF2B5EF4-FFF2-40B4-BE49-F238E27FC236}">
                <a16:creationId xmlns:a16="http://schemas.microsoft.com/office/drawing/2014/main" id="{8ECB9F80-7156-049B-72E5-220FF939258C}"/>
              </a:ext>
            </a:extLst>
          </p:cNvPr>
          <p:cNvGraphicFramePr/>
          <p:nvPr>
            <p:extLst>
              <p:ext uri="{D42A27DB-BD31-4B8C-83A1-F6EECF244321}">
                <p14:modId xmlns:p14="http://schemas.microsoft.com/office/powerpoint/2010/main" val="2483393517"/>
              </p:ext>
            </p:extLst>
          </p:nvPr>
        </p:nvGraphicFramePr>
        <p:xfrm>
          <a:off x="483694" y="2620150"/>
          <a:ext cx="7898305" cy="427595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9" name="Table 28">
            <a:extLst>
              <a:ext uri="{FF2B5EF4-FFF2-40B4-BE49-F238E27FC236}">
                <a16:creationId xmlns:a16="http://schemas.microsoft.com/office/drawing/2014/main" id="{2B786482-CA86-07A7-AFFB-9BE7D442FE0C}"/>
              </a:ext>
            </a:extLst>
          </p:cNvPr>
          <p:cNvGraphicFramePr>
            <a:graphicFrameLocks noGrp="1"/>
          </p:cNvGraphicFramePr>
          <p:nvPr>
            <p:extLst>
              <p:ext uri="{D42A27DB-BD31-4B8C-83A1-F6EECF244321}">
                <p14:modId xmlns:p14="http://schemas.microsoft.com/office/powerpoint/2010/main" val="3609117765"/>
              </p:ext>
            </p:extLst>
          </p:nvPr>
        </p:nvGraphicFramePr>
        <p:xfrm>
          <a:off x="9381890" y="3238500"/>
          <a:ext cx="7279415" cy="3581399"/>
        </p:xfrm>
        <a:graphic>
          <a:graphicData uri="http://schemas.openxmlformats.org/drawingml/2006/table">
            <a:tbl>
              <a:tblPr firstRow="1" bandRow="1">
                <a:tableStyleId>{5C22544A-7EE6-4342-B048-85BDC9FD1C3A}</a:tableStyleId>
              </a:tblPr>
              <a:tblGrid>
                <a:gridCol w="1455883">
                  <a:extLst>
                    <a:ext uri="{9D8B030D-6E8A-4147-A177-3AD203B41FA5}">
                      <a16:colId xmlns:a16="http://schemas.microsoft.com/office/drawing/2014/main" val="525816011"/>
                    </a:ext>
                  </a:extLst>
                </a:gridCol>
                <a:gridCol w="1455883">
                  <a:extLst>
                    <a:ext uri="{9D8B030D-6E8A-4147-A177-3AD203B41FA5}">
                      <a16:colId xmlns:a16="http://schemas.microsoft.com/office/drawing/2014/main" val="2259471635"/>
                    </a:ext>
                  </a:extLst>
                </a:gridCol>
                <a:gridCol w="1455883">
                  <a:extLst>
                    <a:ext uri="{9D8B030D-6E8A-4147-A177-3AD203B41FA5}">
                      <a16:colId xmlns:a16="http://schemas.microsoft.com/office/drawing/2014/main" val="1329831317"/>
                    </a:ext>
                  </a:extLst>
                </a:gridCol>
                <a:gridCol w="1455883">
                  <a:extLst>
                    <a:ext uri="{9D8B030D-6E8A-4147-A177-3AD203B41FA5}">
                      <a16:colId xmlns:a16="http://schemas.microsoft.com/office/drawing/2014/main" val="1192733162"/>
                    </a:ext>
                  </a:extLst>
                </a:gridCol>
                <a:gridCol w="1455883">
                  <a:extLst>
                    <a:ext uri="{9D8B030D-6E8A-4147-A177-3AD203B41FA5}">
                      <a16:colId xmlns:a16="http://schemas.microsoft.com/office/drawing/2014/main" val="3830870043"/>
                    </a:ext>
                  </a:extLst>
                </a:gridCol>
              </a:tblGrid>
              <a:tr h="808703">
                <a:tc>
                  <a:txBody>
                    <a:bodyPr/>
                    <a:lstStyle/>
                    <a:p>
                      <a:pPr algn="r"/>
                      <a:r>
                        <a:rPr lang="en-US" sz="1800" dirty="0">
                          <a:latin typeface="Muli Light" panose="020B0604020202020204" charset="0"/>
                        </a:rPr>
                        <a:t>Generation:</a:t>
                      </a:r>
                    </a:p>
                  </a:txBody>
                  <a:tcPr/>
                </a:tc>
                <a:tc>
                  <a:txBody>
                    <a:bodyPr/>
                    <a:lstStyle/>
                    <a:p>
                      <a:pPr algn="r"/>
                      <a:r>
                        <a:rPr lang="en-US" sz="1800" dirty="0">
                          <a:latin typeface="Muli Light" panose="020B0604020202020204" charset="0"/>
                        </a:rPr>
                        <a:t>50k cache </a:t>
                      </a:r>
                    </a:p>
                  </a:txBody>
                  <a:tcPr/>
                </a:tc>
                <a:tc>
                  <a:txBody>
                    <a:bodyPr/>
                    <a:lstStyle/>
                    <a:p>
                      <a:pPr algn="r"/>
                      <a:r>
                        <a:rPr lang="en-US" sz="1800" dirty="0">
                          <a:latin typeface="Muli Light" panose="020B0604020202020204" charset="0"/>
                        </a:rPr>
                        <a:t>100k cache</a:t>
                      </a:r>
                    </a:p>
                  </a:txBody>
                  <a:tcPr/>
                </a:tc>
                <a:tc>
                  <a:txBody>
                    <a:bodyPr/>
                    <a:lstStyle/>
                    <a:p>
                      <a:pPr algn="r"/>
                      <a:r>
                        <a:rPr lang="en-US" sz="1800" dirty="0">
                          <a:latin typeface="Muli Light" panose="020B0604020202020204" charset="0"/>
                        </a:rPr>
                        <a:t>150k cache  </a:t>
                      </a:r>
                    </a:p>
                  </a:txBody>
                  <a:tcPr/>
                </a:tc>
                <a:tc>
                  <a:txBody>
                    <a:bodyPr/>
                    <a:lstStyle/>
                    <a:p>
                      <a:pPr algn="r"/>
                      <a:r>
                        <a:rPr lang="en-US" sz="1800" dirty="0">
                          <a:latin typeface="Muli Light" panose="020B0604020202020204" charset="0"/>
                        </a:rPr>
                        <a:t>No cache</a:t>
                      </a:r>
                    </a:p>
                  </a:txBody>
                  <a:tcPr/>
                </a:tc>
                <a:extLst>
                  <a:ext uri="{0D108BD9-81ED-4DB2-BD59-A6C34878D82A}">
                    <a16:rowId xmlns:a16="http://schemas.microsoft.com/office/drawing/2014/main" val="1841056058"/>
                  </a:ext>
                </a:extLst>
              </a:tr>
              <a:tr h="462116">
                <a:tc>
                  <a:txBody>
                    <a:bodyPr/>
                    <a:lstStyle/>
                    <a:p>
                      <a:pPr algn="r"/>
                      <a:r>
                        <a:rPr lang="en-US" sz="1800" dirty="0">
                          <a:latin typeface="Muli Light" panose="020B0604020202020204" charset="0"/>
                        </a:rPr>
                        <a:t>1</a:t>
                      </a:r>
                    </a:p>
                  </a:txBody>
                  <a:tcPr/>
                </a:tc>
                <a:tc>
                  <a:txBody>
                    <a:bodyPr/>
                    <a:lstStyle/>
                    <a:p>
                      <a:pPr algn="r" fontAlgn="b">
                        <a:buNone/>
                      </a:pPr>
                      <a:r>
                        <a:rPr lang="en-US" sz="1800" b="0" i="0" u="none" strike="noStrike" dirty="0">
                          <a:solidFill>
                            <a:srgbClr val="000000"/>
                          </a:solidFill>
                          <a:effectLst/>
                          <a:latin typeface="Muli Light" panose="020B0604020202020204" charset="0"/>
                        </a:rPr>
                        <a:t>79.246</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78.483</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78.65</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80.283</a:t>
                      </a:r>
                    </a:p>
                  </a:txBody>
                  <a:tcPr marL="7620" marR="7620" marT="7620" marB="0" anchor="b"/>
                </a:tc>
                <a:extLst>
                  <a:ext uri="{0D108BD9-81ED-4DB2-BD59-A6C34878D82A}">
                    <a16:rowId xmlns:a16="http://schemas.microsoft.com/office/drawing/2014/main" val="426234816"/>
                  </a:ext>
                </a:extLst>
              </a:tr>
              <a:tr h="462116">
                <a:tc>
                  <a:txBody>
                    <a:bodyPr/>
                    <a:lstStyle/>
                    <a:p>
                      <a:pPr algn="r"/>
                      <a:r>
                        <a:rPr lang="en-US" sz="1800" dirty="0">
                          <a:latin typeface="Muli Light" panose="020B0604020202020204" charset="0"/>
                        </a:rPr>
                        <a:t>10</a:t>
                      </a:r>
                    </a:p>
                  </a:txBody>
                  <a:tcPr/>
                </a:tc>
                <a:tc>
                  <a:txBody>
                    <a:bodyPr/>
                    <a:lstStyle/>
                    <a:p>
                      <a:pPr algn="r" fontAlgn="b">
                        <a:buNone/>
                      </a:pPr>
                      <a:r>
                        <a:rPr lang="en-US" sz="1800" b="0" i="0" u="none" strike="noStrike" dirty="0">
                          <a:solidFill>
                            <a:srgbClr val="000000"/>
                          </a:solidFill>
                          <a:effectLst/>
                          <a:latin typeface="Muli Light" panose="020B0604020202020204" charset="0"/>
                        </a:rPr>
                        <a:t>881.649</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851.423</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882.12</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906.991</a:t>
                      </a:r>
                    </a:p>
                  </a:txBody>
                  <a:tcPr marL="7620" marR="7620" marT="7620" marB="0" anchor="b"/>
                </a:tc>
                <a:extLst>
                  <a:ext uri="{0D108BD9-81ED-4DB2-BD59-A6C34878D82A}">
                    <a16:rowId xmlns:a16="http://schemas.microsoft.com/office/drawing/2014/main" val="3677695343"/>
                  </a:ext>
                </a:extLst>
              </a:tr>
              <a:tr h="462116">
                <a:tc>
                  <a:txBody>
                    <a:bodyPr/>
                    <a:lstStyle/>
                    <a:p>
                      <a:pPr algn="r"/>
                      <a:r>
                        <a:rPr lang="en-US" sz="1800" dirty="0">
                          <a:latin typeface="Muli Light" panose="020B0604020202020204" charset="0"/>
                        </a:rPr>
                        <a:t>20</a:t>
                      </a:r>
                    </a:p>
                  </a:txBody>
                  <a:tcPr/>
                </a:tc>
                <a:tc>
                  <a:txBody>
                    <a:bodyPr/>
                    <a:lstStyle/>
                    <a:p>
                      <a:pPr algn="r" fontAlgn="b">
                        <a:buNone/>
                      </a:pPr>
                      <a:r>
                        <a:rPr lang="en-US" sz="1800" b="0" i="0" u="none" strike="noStrike" dirty="0">
                          <a:solidFill>
                            <a:srgbClr val="000000"/>
                          </a:solidFill>
                          <a:effectLst/>
                          <a:latin typeface="Muli Light" panose="020B0604020202020204" charset="0"/>
                        </a:rPr>
                        <a:t>1805.52</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1775.133</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1816.095</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1914.248</a:t>
                      </a:r>
                    </a:p>
                  </a:txBody>
                  <a:tcPr marL="7620" marR="7620" marT="7620" marB="0" anchor="b"/>
                </a:tc>
                <a:extLst>
                  <a:ext uri="{0D108BD9-81ED-4DB2-BD59-A6C34878D82A}">
                    <a16:rowId xmlns:a16="http://schemas.microsoft.com/office/drawing/2014/main" val="4074859401"/>
                  </a:ext>
                </a:extLst>
              </a:tr>
              <a:tr h="462116">
                <a:tc>
                  <a:txBody>
                    <a:bodyPr/>
                    <a:lstStyle/>
                    <a:p>
                      <a:pPr algn="r"/>
                      <a:r>
                        <a:rPr lang="en-US" sz="1800" dirty="0">
                          <a:latin typeface="Muli Light" panose="020B0604020202020204" charset="0"/>
                        </a:rPr>
                        <a:t>30</a:t>
                      </a:r>
                    </a:p>
                  </a:txBody>
                  <a:tcPr/>
                </a:tc>
                <a:tc>
                  <a:txBody>
                    <a:bodyPr/>
                    <a:lstStyle/>
                    <a:p>
                      <a:pPr algn="r" fontAlgn="b">
                        <a:buNone/>
                      </a:pPr>
                      <a:r>
                        <a:rPr lang="en-US" sz="1800" b="0" i="0" u="none" strike="noStrike" dirty="0">
                          <a:solidFill>
                            <a:srgbClr val="000000"/>
                          </a:solidFill>
                          <a:effectLst/>
                          <a:latin typeface="Muli Light" panose="020B0604020202020204" charset="0"/>
                        </a:rPr>
                        <a:t>2803.058</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2743.003</a:t>
                      </a:r>
                    </a:p>
                  </a:txBody>
                  <a:tcPr marL="7620" marR="7620" marT="7620" marB="0" anchor="b"/>
                </a:tc>
                <a:tc>
                  <a:txBody>
                    <a:bodyPr/>
                    <a:lstStyle/>
                    <a:p>
                      <a:pPr algn="r" fontAlgn="b">
                        <a:buNone/>
                      </a:pPr>
                      <a:r>
                        <a:rPr lang="en-US" sz="1800" b="0" i="0" u="none" strike="noStrike" dirty="0">
                          <a:solidFill>
                            <a:srgbClr val="000000"/>
                          </a:solidFill>
                          <a:effectLst/>
                          <a:latin typeface="Aptos Narrow" panose="020B0004020202020204" pitchFamily="34" charset="0"/>
                        </a:rPr>
                        <a:t>2846.935</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2996.947</a:t>
                      </a:r>
                    </a:p>
                  </a:txBody>
                  <a:tcPr marL="7620" marR="7620" marT="7620" marB="0" anchor="b"/>
                </a:tc>
                <a:extLst>
                  <a:ext uri="{0D108BD9-81ED-4DB2-BD59-A6C34878D82A}">
                    <a16:rowId xmlns:a16="http://schemas.microsoft.com/office/drawing/2014/main" val="104819754"/>
                  </a:ext>
                </a:extLst>
              </a:tr>
              <a:tr h="462116">
                <a:tc>
                  <a:txBody>
                    <a:bodyPr/>
                    <a:lstStyle/>
                    <a:p>
                      <a:pPr algn="r"/>
                      <a:r>
                        <a:rPr lang="en-US" sz="1800" dirty="0">
                          <a:latin typeface="Muli Light" panose="020B0604020202020204" charset="0"/>
                        </a:rPr>
                        <a:t>40</a:t>
                      </a:r>
                    </a:p>
                  </a:txBody>
                  <a:tcPr/>
                </a:tc>
                <a:tc>
                  <a:txBody>
                    <a:bodyPr/>
                    <a:lstStyle/>
                    <a:p>
                      <a:pPr algn="r" fontAlgn="b">
                        <a:buNone/>
                      </a:pPr>
                      <a:r>
                        <a:rPr lang="en-US" sz="1800" b="0" i="0" u="none" strike="noStrike" dirty="0">
                          <a:solidFill>
                            <a:srgbClr val="000000"/>
                          </a:solidFill>
                          <a:effectLst/>
                          <a:latin typeface="Muli Light" panose="020B0604020202020204" charset="0"/>
                        </a:rPr>
                        <a:t>3854.866</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3793.302</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3932.984</a:t>
                      </a:r>
                    </a:p>
                  </a:txBody>
                  <a:tcPr marL="7620" marR="7620" marT="7620" marB="0" anchor="b"/>
                </a:tc>
                <a:tc>
                  <a:txBody>
                    <a:bodyPr/>
                    <a:lstStyle/>
                    <a:p>
                      <a:pPr algn="r" fontAlgn="b">
                        <a:buNone/>
                      </a:pPr>
                      <a:r>
                        <a:rPr lang="en-US" sz="1800" b="0" i="0" u="none" strike="noStrike">
                          <a:solidFill>
                            <a:srgbClr val="000000"/>
                          </a:solidFill>
                          <a:effectLst/>
                          <a:latin typeface="Aptos Narrow" panose="020B0004020202020204" pitchFamily="34" charset="0"/>
                        </a:rPr>
                        <a:t>4118.136</a:t>
                      </a:r>
                    </a:p>
                  </a:txBody>
                  <a:tcPr marL="7620" marR="7620" marT="7620" marB="0" anchor="b"/>
                </a:tc>
                <a:extLst>
                  <a:ext uri="{0D108BD9-81ED-4DB2-BD59-A6C34878D82A}">
                    <a16:rowId xmlns:a16="http://schemas.microsoft.com/office/drawing/2014/main" val="535308198"/>
                  </a:ext>
                </a:extLst>
              </a:tr>
              <a:tr h="462116">
                <a:tc>
                  <a:txBody>
                    <a:bodyPr/>
                    <a:lstStyle/>
                    <a:p>
                      <a:pPr algn="r"/>
                      <a:r>
                        <a:rPr lang="en-US" sz="1800" dirty="0">
                          <a:latin typeface="Muli Light" panose="020B0604020202020204" charset="0"/>
                        </a:rPr>
                        <a:t>50</a:t>
                      </a:r>
                    </a:p>
                  </a:txBody>
                  <a:tcPr/>
                </a:tc>
                <a:tc>
                  <a:txBody>
                    <a:bodyPr/>
                    <a:lstStyle/>
                    <a:p>
                      <a:pPr algn="r" fontAlgn="b">
                        <a:buNone/>
                      </a:pPr>
                      <a:r>
                        <a:rPr lang="en-US" sz="1800" b="0" i="0" u="none" strike="noStrike" dirty="0">
                          <a:solidFill>
                            <a:srgbClr val="000000"/>
                          </a:solidFill>
                          <a:effectLst/>
                          <a:latin typeface="Muli Light" panose="020B0604020202020204" charset="0"/>
                        </a:rPr>
                        <a:t>4945.414</a:t>
                      </a:r>
                    </a:p>
                  </a:txBody>
                  <a:tcPr marL="7620" marR="7620" marT="7620" marB="0" anchor="b"/>
                </a:tc>
                <a:tc>
                  <a:txBody>
                    <a:bodyPr/>
                    <a:lstStyle/>
                    <a:p>
                      <a:pPr algn="r" fontAlgn="b">
                        <a:buNone/>
                      </a:pPr>
                      <a:r>
                        <a:rPr lang="en-US" sz="1800" b="0" i="0" u="none" strike="noStrike" dirty="0">
                          <a:solidFill>
                            <a:srgbClr val="000000"/>
                          </a:solidFill>
                          <a:effectLst/>
                          <a:latin typeface="Aptos Narrow" panose="020B0004020202020204" pitchFamily="34" charset="0"/>
                        </a:rPr>
                        <a:t>4890.929</a:t>
                      </a:r>
                    </a:p>
                  </a:txBody>
                  <a:tcPr marL="7620" marR="7620" marT="7620" marB="0" anchor="b"/>
                </a:tc>
                <a:tc>
                  <a:txBody>
                    <a:bodyPr/>
                    <a:lstStyle/>
                    <a:p>
                      <a:pPr algn="r" fontAlgn="b">
                        <a:buNone/>
                      </a:pPr>
                      <a:r>
                        <a:rPr lang="en-US" sz="1800" b="0" i="0" u="none" strike="noStrike" dirty="0">
                          <a:solidFill>
                            <a:srgbClr val="000000"/>
                          </a:solidFill>
                          <a:effectLst/>
                          <a:latin typeface="Aptos Narrow" panose="020B0004020202020204" pitchFamily="34" charset="0"/>
                        </a:rPr>
                        <a:t>5,063</a:t>
                      </a:r>
                    </a:p>
                  </a:txBody>
                  <a:tcPr marL="7620" marR="7620" marT="7620" marB="0" anchor="b"/>
                </a:tc>
                <a:tc>
                  <a:txBody>
                    <a:bodyPr/>
                    <a:lstStyle/>
                    <a:p>
                      <a:pPr algn="r" fontAlgn="b">
                        <a:buNone/>
                      </a:pPr>
                      <a:r>
                        <a:rPr lang="en-US" sz="1800" b="0" i="0" u="none" strike="noStrike" dirty="0">
                          <a:solidFill>
                            <a:srgbClr val="000000"/>
                          </a:solidFill>
                          <a:effectLst/>
                          <a:latin typeface="Aptos Narrow" panose="020B0004020202020204" pitchFamily="34" charset="0"/>
                        </a:rPr>
                        <a:t>5265.959</a:t>
                      </a:r>
                    </a:p>
                  </a:txBody>
                  <a:tcPr marL="7620" marR="7620" marT="7620" marB="0" anchor="b"/>
                </a:tc>
                <a:extLst>
                  <a:ext uri="{0D108BD9-81ED-4DB2-BD59-A6C34878D82A}">
                    <a16:rowId xmlns:a16="http://schemas.microsoft.com/office/drawing/2014/main" val="2859551172"/>
                  </a:ext>
                </a:extLst>
              </a:tr>
            </a:tbl>
          </a:graphicData>
        </a:graphic>
      </p:graphicFrame>
      <p:graphicFrame>
        <p:nvGraphicFramePr>
          <p:cNvPr id="30" name="Table 29">
            <a:extLst>
              <a:ext uri="{FF2B5EF4-FFF2-40B4-BE49-F238E27FC236}">
                <a16:creationId xmlns:a16="http://schemas.microsoft.com/office/drawing/2014/main" id="{D64B846C-C3AC-6D2A-0D96-A20B2483A962}"/>
              </a:ext>
            </a:extLst>
          </p:cNvPr>
          <p:cNvGraphicFramePr>
            <a:graphicFrameLocks noGrp="1"/>
          </p:cNvGraphicFramePr>
          <p:nvPr>
            <p:extLst>
              <p:ext uri="{D42A27DB-BD31-4B8C-83A1-F6EECF244321}">
                <p14:modId xmlns:p14="http://schemas.microsoft.com/office/powerpoint/2010/main" val="2163774267"/>
              </p:ext>
            </p:extLst>
          </p:nvPr>
        </p:nvGraphicFramePr>
        <p:xfrm>
          <a:off x="3285890" y="7617579"/>
          <a:ext cx="12192000" cy="1483360"/>
        </p:xfrm>
        <a:graphic>
          <a:graphicData uri="http://schemas.openxmlformats.org/drawingml/2006/table">
            <a:tbl>
              <a:tblPr firstRow="1" bandRow="1">
                <a:tableStyleId>{5C22544A-7EE6-4342-B048-85BDC9FD1C3A}</a:tableStyleId>
              </a:tblPr>
              <a:tblGrid>
                <a:gridCol w="2438400">
                  <a:extLst>
                    <a:ext uri="{9D8B030D-6E8A-4147-A177-3AD203B41FA5}">
                      <a16:colId xmlns:a16="http://schemas.microsoft.com/office/drawing/2014/main" val="2042250156"/>
                    </a:ext>
                  </a:extLst>
                </a:gridCol>
                <a:gridCol w="2438400">
                  <a:extLst>
                    <a:ext uri="{9D8B030D-6E8A-4147-A177-3AD203B41FA5}">
                      <a16:colId xmlns:a16="http://schemas.microsoft.com/office/drawing/2014/main" val="1815092302"/>
                    </a:ext>
                  </a:extLst>
                </a:gridCol>
                <a:gridCol w="2438400">
                  <a:extLst>
                    <a:ext uri="{9D8B030D-6E8A-4147-A177-3AD203B41FA5}">
                      <a16:colId xmlns:a16="http://schemas.microsoft.com/office/drawing/2014/main" val="2897308399"/>
                    </a:ext>
                  </a:extLst>
                </a:gridCol>
                <a:gridCol w="2438400">
                  <a:extLst>
                    <a:ext uri="{9D8B030D-6E8A-4147-A177-3AD203B41FA5}">
                      <a16:colId xmlns:a16="http://schemas.microsoft.com/office/drawing/2014/main" val="3392663134"/>
                    </a:ext>
                  </a:extLst>
                </a:gridCol>
                <a:gridCol w="2438400">
                  <a:extLst>
                    <a:ext uri="{9D8B030D-6E8A-4147-A177-3AD203B41FA5}">
                      <a16:colId xmlns:a16="http://schemas.microsoft.com/office/drawing/2014/main" val="2031828959"/>
                    </a:ext>
                  </a:extLst>
                </a:gridCol>
              </a:tblGrid>
              <a:tr h="370840">
                <a:tc>
                  <a:txBody>
                    <a:bodyPr/>
                    <a:lstStyle/>
                    <a:p>
                      <a:pPr>
                        <a:buNone/>
                      </a:pPr>
                      <a:r>
                        <a:rPr lang="en-US" sz="1800">
                          <a:latin typeface="Muli Light" panose="020B0604020202020204" charset="0"/>
                        </a:rPr>
                        <a:t>Configuration</a:t>
                      </a:r>
                    </a:p>
                  </a:txBody>
                  <a:tcPr anchor="ctr"/>
                </a:tc>
                <a:tc>
                  <a:txBody>
                    <a:bodyPr/>
                    <a:lstStyle/>
                    <a:p>
                      <a:pPr>
                        <a:buNone/>
                      </a:pPr>
                      <a:r>
                        <a:rPr lang="en-US" sz="1800">
                          <a:latin typeface="Muli Light" panose="020B0604020202020204" charset="0"/>
                        </a:rPr>
                        <a:t>Total Time (50 gens)</a:t>
                      </a:r>
                    </a:p>
                  </a:txBody>
                  <a:tcPr anchor="ctr"/>
                </a:tc>
                <a:tc>
                  <a:txBody>
                    <a:bodyPr/>
                    <a:lstStyle/>
                    <a:p>
                      <a:pPr>
                        <a:buNone/>
                      </a:pPr>
                      <a:r>
                        <a:rPr lang="en-US" sz="1800">
                          <a:latin typeface="Muli Light" panose="020B0604020202020204" charset="0"/>
                        </a:rPr>
                        <a:t>Time Saved</a:t>
                      </a:r>
                    </a:p>
                  </a:txBody>
                  <a:tcPr anchor="ctr"/>
                </a:tc>
                <a:tc>
                  <a:txBody>
                    <a:bodyPr/>
                    <a:lstStyle/>
                    <a:p>
                      <a:pPr>
                        <a:buNone/>
                      </a:pPr>
                      <a:r>
                        <a:rPr lang="en-US" sz="1800">
                          <a:latin typeface="Muli Light" panose="020B0604020202020204" charset="0"/>
                        </a:rPr>
                        <a:t>Speedup</a:t>
                      </a:r>
                    </a:p>
                  </a:txBody>
                  <a:tcPr anchor="ctr"/>
                </a:tc>
                <a:tc>
                  <a:txBody>
                    <a:bodyPr/>
                    <a:lstStyle/>
                    <a:p>
                      <a:pPr>
                        <a:buNone/>
                      </a:pPr>
                      <a:r>
                        <a:rPr lang="en-US" sz="1800" dirty="0">
                          <a:latin typeface="Muli Light" panose="020B0604020202020204" charset="0"/>
                        </a:rPr>
                        <a:t>Improvement</a:t>
                      </a:r>
                    </a:p>
                  </a:txBody>
                  <a:tcPr anchor="ctr"/>
                </a:tc>
                <a:extLst>
                  <a:ext uri="{0D108BD9-81ED-4DB2-BD59-A6C34878D82A}">
                    <a16:rowId xmlns:a16="http://schemas.microsoft.com/office/drawing/2014/main" val="1209843391"/>
                  </a:ext>
                </a:extLst>
              </a:tr>
              <a:tr h="370840">
                <a:tc>
                  <a:txBody>
                    <a:bodyPr/>
                    <a:lstStyle/>
                    <a:p>
                      <a:pPr>
                        <a:buNone/>
                      </a:pPr>
                      <a:r>
                        <a:rPr lang="en-US" sz="1800">
                          <a:latin typeface="Muli Light" panose="020B0604020202020204" charset="0"/>
                        </a:rPr>
                        <a:t>100K Cache</a:t>
                      </a:r>
                    </a:p>
                  </a:txBody>
                  <a:tcPr anchor="ctr"/>
                </a:tc>
                <a:tc>
                  <a:txBody>
                    <a:bodyPr/>
                    <a:lstStyle/>
                    <a:p>
                      <a:pPr>
                        <a:buNone/>
                      </a:pPr>
                      <a:r>
                        <a:rPr lang="en-US" sz="1800">
                          <a:latin typeface="Muli Light" panose="020B0604020202020204" charset="0"/>
                        </a:rPr>
                        <a:t>4890.929s (81.5 min)</a:t>
                      </a:r>
                    </a:p>
                  </a:txBody>
                  <a:tcPr anchor="ctr"/>
                </a:tc>
                <a:tc>
                  <a:txBody>
                    <a:bodyPr/>
                    <a:lstStyle/>
                    <a:p>
                      <a:pPr>
                        <a:buNone/>
                      </a:pPr>
                      <a:r>
                        <a:rPr lang="en-US" sz="1800">
                          <a:latin typeface="Muli Light" panose="020B0604020202020204" charset="0"/>
                        </a:rPr>
                        <a:t>375.0s</a:t>
                      </a:r>
                    </a:p>
                  </a:txBody>
                  <a:tcPr anchor="ctr"/>
                </a:tc>
                <a:tc>
                  <a:txBody>
                    <a:bodyPr/>
                    <a:lstStyle/>
                    <a:p>
                      <a:pPr>
                        <a:buNone/>
                      </a:pPr>
                      <a:r>
                        <a:rPr lang="en-US" sz="1800">
                          <a:latin typeface="Muli Light" panose="020B0604020202020204" charset="0"/>
                        </a:rPr>
                        <a:t>1.077×</a:t>
                      </a:r>
                    </a:p>
                  </a:txBody>
                  <a:tcPr anchor="ctr"/>
                </a:tc>
                <a:tc>
                  <a:txBody>
                    <a:bodyPr/>
                    <a:lstStyle/>
                    <a:p>
                      <a:pPr>
                        <a:buNone/>
                      </a:pPr>
                      <a:r>
                        <a:rPr lang="en-US" sz="1800" b="1" dirty="0">
                          <a:latin typeface="Muli Light" panose="020B0604020202020204" charset="0"/>
                        </a:rPr>
                        <a:t>7.1% faster</a:t>
                      </a:r>
                      <a:endParaRPr lang="en-US" sz="1800" dirty="0">
                        <a:latin typeface="Muli Light" panose="020B0604020202020204" charset="0"/>
                      </a:endParaRPr>
                    </a:p>
                  </a:txBody>
                  <a:tcPr anchor="ctr"/>
                </a:tc>
                <a:extLst>
                  <a:ext uri="{0D108BD9-81ED-4DB2-BD59-A6C34878D82A}">
                    <a16:rowId xmlns:a16="http://schemas.microsoft.com/office/drawing/2014/main" val="2033236672"/>
                  </a:ext>
                </a:extLst>
              </a:tr>
              <a:tr h="370840">
                <a:tc>
                  <a:txBody>
                    <a:bodyPr/>
                    <a:lstStyle/>
                    <a:p>
                      <a:pPr>
                        <a:buNone/>
                      </a:pPr>
                      <a:r>
                        <a:rPr lang="en-US" sz="1800">
                          <a:latin typeface="Muli Light" panose="020B0604020202020204" charset="0"/>
                        </a:rPr>
                        <a:t>50K Cache</a:t>
                      </a:r>
                    </a:p>
                  </a:txBody>
                  <a:tcPr anchor="ctr"/>
                </a:tc>
                <a:tc>
                  <a:txBody>
                    <a:bodyPr/>
                    <a:lstStyle/>
                    <a:p>
                      <a:pPr>
                        <a:buNone/>
                      </a:pPr>
                      <a:r>
                        <a:rPr lang="en-US" sz="1800">
                          <a:latin typeface="Muli Light" panose="020B0604020202020204" charset="0"/>
                        </a:rPr>
                        <a:t>4945.414s (82.4 min)</a:t>
                      </a:r>
                    </a:p>
                  </a:txBody>
                  <a:tcPr anchor="ctr"/>
                </a:tc>
                <a:tc>
                  <a:txBody>
                    <a:bodyPr/>
                    <a:lstStyle/>
                    <a:p>
                      <a:pPr>
                        <a:buNone/>
                      </a:pPr>
                      <a:r>
                        <a:rPr lang="en-US" sz="1800" dirty="0">
                          <a:latin typeface="Muli Light" panose="020B0604020202020204" charset="0"/>
                        </a:rPr>
                        <a:t>320.5s</a:t>
                      </a:r>
                    </a:p>
                  </a:txBody>
                  <a:tcPr anchor="ctr"/>
                </a:tc>
                <a:tc>
                  <a:txBody>
                    <a:bodyPr/>
                    <a:lstStyle/>
                    <a:p>
                      <a:pPr>
                        <a:buNone/>
                      </a:pPr>
                      <a:r>
                        <a:rPr lang="en-US" sz="1800">
                          <a:latin typeface="Muli Light" panose="020B0604020202020204" charset="0"/>
                        </a:rPr>
                        <a:t>1.065×</a:t>
                      </a:r>
                    </a:p>
                  </a:txBody>
                  <a:tcPr anchor="ctr"/>
                </a:tc>
                <a:tc>
                  <a:txBody>
                    <a:bodyPr/>
                    <a:lstStyle/>
                    <a:p>
                      <a:pPr>
                        <a:buNone/>
                      </a:pPr>
                      <a:r>
                        <a:rPr lang="en-US" sz="1800" dirty="0">
                          <a:latin typeface="Muli Light" panose="020B0604020202020204" charset="0"/>
                        </a:rPr>
                        <a:t>6.1% faster</a:t>
                      </a:r>
                    </a:p>
                  </a:txBody>
                  <a:tcPr anchor="ctr"/>
                </a:tc>
                <a:extLst>
                  <a:ext uri="{0D108BD9-81ED-4DB2-BD59-A6C34878D82A}">
                    <a16:rowId xmlns:a16="http://schemas.microsoft.com/office/drawing/2014/main" val="2282425409"/>
                  </a:ext>
                </a:extLst>
              </a:tr>
              <a:tr h="370840">
                <a:tc>
                  <a:txBody>
                    <a:bodyPr/>
                    <a:lstStyle/>
                    <a:p>
                      <a:pPr>
                        <a:buNone/>
                      </a:pPr>
                      <a:r>
                        <a:rPr lang="en-US" sz="1800">
                          <a:latin typeface="Muli Light" panose="020B0604020202020204" charset="0"/>
                        </a:rPr>
                        <a:t>No Cache</a:t>
                      </a:r>
                    </a:p>
                  </a:txBody>
                  <a:tcPr anchor="ctr"/>
                </a:tc>
                <a:tc>
                  <a:txBody>
                    <a:bodyPr/>
                    <a:lstStyle/>
                    <a:p>
                      <a:pPr>
                        <a:buNone/>
                      </a:pPr>
                      <a:r>
                        <a:rPr lang="en-US" sz="1800">
                          <a:latin typeface="Muli Light" panose="020B0604020202020204" charset="0"/>
                        </a:rPr>
                        <a:t>5265.959s (87.8 min)</a:t>
                      </a:r>
                    </a:p>
                  </a:txBody>
                  <a:tcPr anchor="ctr"/>
                </a:tc>
                <a:tc>
                  <a:txBody>
                    <a:bodyPr/>
                    <a:lstStyle/>
                    <a:p>
                      <a:pPr>
                        <a:buNone/>
                      </a:pPr>
                      <a:r>
                        <a:rPr lang="en-US" sz="1800">
                          <a:latin typeface="Muli Light" panose="020B0604020202020204" charset="0"/>
                        </a:rPr>
                        <a:t>0s</a:t>
                      </a:r>
                    </a:p>
                  </a:txBody>
                  <a:tcPr anchor="ctr"/>
                </a:tc>
                <a:tc>
                  <a:txBody>
                    <a:bodyPr/>
                    <a:lstStyle/>
                    <a:p>
                      <a:pPr>
                        <a:buNone/>
                      </a:pPr>
                      <a:r>
                        <a:rPr lang="en-US" sz="1800">
                          <a:latin typeface="Muli Light" panose="020B0604020202020204" charset="0"/>
                        </a:rPr>
                        <a:t>1.0×</a:t>
                      </a:r>
                    </a:p>
                  </a:txBody>
                  <a:tcPr anchor="ctr"/>
                </a:tc>
                <a:tc>
                  <a:txBody>
                    <a:bodyPr/>
                    <a:lstStyle/>
                    <a:p>
                      <a:pPr>
                        <a:buNone/>
                      </a:pPr>
                      <a:r>
                        <a:rPr lang="en-US" sz="1800" dirty="0">
                          <a:latin typeface="Muli Light" panose="020B0604020202020204" charset="0"/>
                        </a:rPr>
                        <a:t>0% (baseline)</a:t>
                      </a:r>
                    </a:p>
                  </a:txBody>
                  <a:tcPr anchor="ctr"/>
                </a:tc>
                <a:extLst>
                  <a:ext uri="{0D108BD9-81ED-4DB2-BD59-A6C34878D82A}">
                    <a16:rowId xmlns:a16="http://schemas.microsoft.com/office/drawing/2014/main" val="3408245420"/>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a:extLst>
            <a:ext uri="{FF2B5EF4-FFF2-40B4-BE49-F238E27FC236}">
              <a16:creationId xmlns:a16="http://schemas.microsoft.com/office/drawing/2014/main" id="{7B9937EA-2638-EEB3-D495-003B2C08A623}"/>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59FCBC9B-535F-1EC8-729F-475BA5513DE4}"/>
              </a:ext>
            </a:extLst>
          </p:cNvPr>
          <p:cNvSpPr txBox="1"/>
          <p:nvPr/>
        </p:nvSpPr>
        <p:spPr>
          <a:xfrm>
            <a:off x="1371600" y="723900"/>
            <a:ext cx="11696350" cy="1201699"/>
          </a:xfrm>
          <a:prstGeom prst="rect">
            <a:avLst/>
          </a:prstGeom>
        </p:spPr>
        <p:txBody>
          <a:bodyPr wrap="square" lIns="0" tIns="0" rIns="0" bIns="0" rtlCol="0" anchor="t">
            <a:spAutoFit/>
          </a:bodyPr>
          <a:lstStyle/>
          <a:p>
            <a:pPr algn="l">
              <a:lnSpc>
                <a:spcPts val="9060"/>
              </a:lnSpc>
            </a:pPr>
            <a:r>
              <a:rPr lang="en-US" sz="9060" spc="453" dirty="0">
                <a:solidFill>
                  <a:srgbClr val="09418C"/>
                </a:solidFill>
                <a:latin typeface="Anton"/>
                <a:ea typeface="Anton"/>
                <a:cs typeface="Anton"/>
                <a:sym typeface="Anton"/>
              </a:rPr>
              <a:t>RESULT</a:t>
            </a:r>
          </a:p>
        </p:txBody>
      </p:sp>
      <p:grpSp>
        <p:nvGrpSpPr>
          <p:cNvPr id="19" name="Group 19">
            <a:extLst>
              <a:ext uri="{FF2B5EF4-FFF2-40B4-BE49-F238E27FC236}">
                <a16:creationId xmlns:a16="http://schemas.microsoft.com/office/drawing/2014/main" id="{B256191E-C7B9-9977-1FC5-A18E40ABC29F}"/>
              </a:ext>
            </a:extLst>
          </p:cNvPr>
          <p:cNvGrpSpPr/>
          <p:nvPr/>
        </p:nvGrpSpPr>
        <p:grpSpPr>
          <a:xfrm>
            <a:off x="17259300" y="9258300"/>
            <a:ext cx="1028700" cy="1028700"/>
            <a:chOff x="0" y="0"/>
            <a:chExt cx="270933" cy="270933"/>
          </a:xfrm>
        </p:grpSpPr>
        <p:sp>
          <p:nvSpPr>
            <p:cNvPr id="20" name="Freeform 20">
              <a:extLst>
                <a:ext uri="{FF2B5EF4-FFF2-40B4-BE49-F238E27FC236}">
                  <a16:creationId xmlns:a16="http://schemas.microsoft.com/office/drawing/2014/main" id="{ADEF1729-0637-3EBD-80BD-A028F85DFE92}"/>
                </a:ext>
              </a:extLst>
            </p:cNvPr>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1" name="TextBox 21">
              <a:extLst>
                <a:ext uri="{FF2B5EF4-FFF2-40B4-BE49-F238E27FC236}">
                  <a16:creationId xmlns:a16="http://schemas.microsoft.com/office/drawing/2014/main" id="{43E21145-AF0E-2D3D-EF50-73990C23A99C}"/>
                </a:ext>
              </a:extLst>
            </p:cNvPr>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22" name="Group 22">
            <a:extLst>
              <a:ext uri="{FF2B5EF4-FFF2-40B4-BE49-F238E27FC236}">
                <a16:creationId xmlns:a16="http://schemas.microsoft.com/office/drawing/2014/main" id="{07859BAA-F29F-01AB-4E86-834CA5EF6FD2}"/>
              </a:ext>
            </a:extLst>
          </p:cNvPr>
          <p:cNvGrpSpPr/>
          <p:nvPr/>
        </p:nvGrpSpPr>
        <p:grpSpPr>
          <a:xfrm>
            <a:off x="0" y="0"/>
            <a:ext cx="1028700" cy="1028700"/>
            <a:chOff x="0" y="0"/>
            <a:chExt cx="270933" cy="270933"/>
          </a:xfrm>
        </p:grpSpPr>
        <p:sp>
          <p:nvSpPr>
            <p:cNvPr id="23" name="Freeform 23">
              <a:extLst>
                <a:ext uri="{FF2B5EF4-FFF2-40B4-BE49-F238E27FC236}">
                  <a16:creationId xmlns:a16="http://schemas.microsoft.com/office/drawing/2014/main" id="{60D86D5A-979E-4172-9FAF-2E1A86706577}"/>
                </a:ext>
              </a:extLst>
            </p:cNvPr>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4" name="TextBox 24">
              <a:extLst>
                <a:ext uri="{FF2B5EF4-FFF2-40B4-BE49-F238E27FC236}">
                  <a16:creationId xmlns:a16="http://schemas.microsoft.com/office/drawing/2014/main" id="{CB563A8E-4CF5-D48F-8E35-491112A3E6B5}"/>
                </a:ext>
              </a:extLst>
            </p:cNvPr>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25" name="TextBox 25">
            <a:extLst>
              <a:ext uri="{FF2B5EF4-FFF2-40B4-BE49-F238E27FC236}">
                <a16:creationId xmlns:a16="http://schemas.microsoft.com/office/drawing/2014/main" id="{D83F9F77-1DC5-B0ED-8EC9-79148A181B5C}"/>
              </a:ext>
            </a:extLst>
          </p:cNvPr>
          <p:cNvSpPr txBox="1"/>
          <p:nvPr/>
        </p:nvSpPr>
        <p:spPr>
          <a:xfrm>
            <a:off x="17349421" y="9575800"/>
            <a:ext cx="848458" cy="460375"/>
          </a:xfrm>
          <a:prstGeom prst="rect">
            <a:avLst/>
          </a:prstGeom>
        </p:spPr>
        <p:txBody>
          <a:bodyPr wrap="square"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10</a:t>
            </a:r>
          </a:p>
        </p:txBody>
      </p:sp>
      <p:graphicFrame>
        <p:nvGraphicFramePr>
          <p:cNvPr id="28" name="Chart 27">
            <a:extLst>
              <a:ext uri="{FF2B5EF4-FFF2-40B4-BE49-F238E27FC236}">
                <a16:creationId xmlns:a16="http://schemas.microsoft.com/office/drawing/2014/main" id="{F8774DC9-9134-11F8-B6AF-9F08037365FC}"/>
              </a:ext>
            </a:extLst>
          </p:cNvPr>
          <p:cNvGraphicFramePr/>
          <p:nvPr>
            <p:extLst>
              <p:ext uri="{D42A27DB-BD31-4B8C-83A1-F6EECF244321}">
                <p14:modId xmlns:p14="http://schemas.microsoft.com/office/powerpoint/2010/main" val="801808048"/>
              </p:ext>
            </p:extLst>
          </p:nvPr>
        </p:nvGraphicFramePr>
        <p:xfrm>
          <a:off x="330200" y="1849679"/>
          <a:ext cx="7974506" cy="336155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a:extLst>
              <a:ext uri="{FF2B5EF4-FFF2-40B4-BE49-F238E27FC236}">
                <a16:creationId xmlns:a16="http://schemas.microsoft.com/office/drawing/2014/main" id="{F7FDB96A-C3B7-42D8-E1EF-62016ACEF9EB}"/>
              </a:ext>
            </a:extLst>
          </p:cNvPr>
          <p:cNvGraphicFramePr>
            <a:graphicFrameLocks noGrp="1"/>
          </p:cNvGraphicFramePr>
          <p:nvPr>
            <p:extLst>
              <p:ext uri="{D42A27DB-BD31-4B8C-83A1-F6EECF244321}">
                <p14:modId xmlns:p14="http://schemas.microsoft.com/office/powerpoint/2010/main" val="4012217710"/>
              </p:ext>
            </p:extLst>
          </p:nvPr>
        </p:nvGraphicFramePr>
        <p:xfrm>
          <a:off x="8763000" y="1925599"/>
          <a:ext cx="9194800" cy="1447800"/>
        </p:xfrm>
        <a:graphic>
          <a:graphicData uri="http://schemas.openxmlformats.org/drawingml/2006/table">
            <a:tbl>
              <a:tblPr firstRow="1" bandRow="1">
                <a:tableStyleId>{5C22544A-7EE6-4342-B048-85BDC9FD1C3A}</a:tableStyleId>
              </a:tblPr>
              <a:tblGrid>
                <a:gridCol w="1511300">
                  <a:extLst>
                    <a:ext uri="{9D8B030D-6E8A-4147-A177-3AD203B41FA5}">
                      <a16:colId xmlns:a16="http://schemas.microsoft.com/office/drawing/2014/main" val="1185497812"/>
                    </a:ext>
                  </a:extLst>
                </a:gridCol>
                <a:gridCol w="1536700">
                  <a:extLst>
                    <a:ext uri="{9D8B030D-6E8A-4147-A177-3AD203B41FA5}">
                      <a16:colId xmlns:a16="http://schemas.microsoft.com/office/drawing/2014/main" val="1934312128"/>
                    </a:ext>
                  </a:extLst>
                </a:gridCol>
                <a:gridCol w="1536700">
                  <a:extLst>
                    <a:ext uri="{9D8B030D-6E8A-4147-A177-3AD203B41FA5}">
                      <a16:colId xmlns:a16="http://schemas.microsoft.com/office/drawing/2014/main" val="4272540956"/>
                    </a:ext>
                  </a:extLst>
                </a:gridCol>
                <a:gridCol w="1536700">
                  <a:extLst>
                    <a:ext uri="{9D8B030D-6E8A-4147-A177-3AD203B41FA5}">
                      <a16:colId xmlns:a16="http://schemas.microsoft.com/office/drawing/2014/main" val="1533690286"/>
                    </a:ext>
                  </a:extLst>
                </a:gridCol>
                <a:gridCol w="1536700">
                  <a:extLst>
                    <a:ext uri="{9D8B030D-6E8A-4147-A177-3AD203B41FA5}">
                      <a16:colId xmlns:a16="http://schemas.microsoft.com/office/drawing/2014/main" val="643427370"/>
                    </a:ext>
                  </a:extLst>
                </a:gridCol>
                <a:gridCol w="1536700">
                  <a:extLst>
                    <a:ext uri="{9D8B030D-6E8A-4147-A177-3AD203B41FA5}">
                      <a16:colId xmlns:a16="http://schemas.microsoft.com/office/drawing/2014/main" val="790774619"/>
                    </a:ext>
                  </a:extLst>
                </a:gridCol>
              </a:tblGrid>
              <a:tr h="723900">
                <a:tc>
                  <a:txBody>
                    <a:bodyPr/>
                    <a:lstStyle/>
                    <a:p>
                      <a:r>
                        <a:rPr lang="en-US" dirty="0"/>
                        <a:t>Generation:</a:t>
                      </a:r>
                    </a:p>
                  </a:txBody>
                  <a:tcPr/>
                </a:tc>
                <a:tc>
                  <a:txBody>
                    <a:bodyPr/>
                    <a:lstStyle/>
                    <a:p>
                      <a:r>
                        <a:rPr lang="en-US" dirty="0"/>
                        <a:t>Best 50K</a:t>
                      </a:r>
                    </a:p>
                  </a:txBody>
                  <a:tcPr/>
                </a:tc>
                <a:tc>
                  <a:txBody>
                    <a:bodyPr/>
                    <a:lstStyle/>
                    <a:p>
                      <a:r>
                        <a:rPr lang="en-US" dirty="0"/>
                        <a:t>Worst with no cache </a:t>
                      </a:r>
                    </a:p>
                  </a:txBody>
                  <a:tcPr/>
                </a:tc>
                <a:tc>
                  <a:txBody>
                    <a:bodyPr/>
                    <a:lstStyle/>
                    <a:p>
                      <a:r>
                        <a:rPr lang="en-US" dirty="0"/>
                        <a:t>Best with no cache</a:t>
                      </a:r>
                    </a:p>
                  </a:txBody>
                  <a:tcPr/>
                </a:tc>
                <a:tc>
                  <a:txBody>
                    <a:bodyPr/>
                    <a:lstStyle/>
                    <a:p>
                      <a:r>
                        <a:rPr lang="en-US" dirty="0"/>
                        <a:t>Worst with 100k</a:t>
                      </a:r>
                    </a:p>
                  </a:txBody>
                  <a:tcPr/>
                </a:tc>
                <a:tc>
                  <a:txBody>
                    <a:bodyPr/>
                    <a:lstStyle/>
                    <a:p>
                      <a:r>
                        <a:rPr lang="en-US" dirty="0"/>
                        <a:t>Best with 100k</a:t>
                      </a:r>
                    </a:p>
                  </a:txBody>
                  <a:tcPr/>
                </a:tc>
                <a:extLst>
                  <a:ext uri="{0D108BD9-81ED-4DB2-BD59-A6C34878D82A}">
                    <a16:rowId xmlns:a16="http://schemas.microsoft.com/office/drawing/2014/main" val="3286393141"/>
                  </a:ext>
                </a:extLst>
              </a:tr>
              <a:tr h="723900">
                <a:tc>
                  <a:txBody>
                    <a:bodyPr/>
                    <a:lstStyle/>
                    <a:p>
                      <a:pPr algn="r"/>
                      <a:r>
                        <a:rPr lang="en-US" dirty="0"/>
                        <a:t>50</a:t>
                      </a:r>
                    </a:p>
                  </a:txBody>
                  <a:tcPr/>
                </a:tc>
                <a:tc>
                  <a:txBody>
                    <a:bodyPr/>
                    <a:lstStyle/>
                    <a:p>
                      <a:pPr algn="r"/>
                      <a:r>
                        <a:rPr lang="en-US" dirty="0"/>
                        <a:t>1092.6034</a:t>
                      </a:r>
                    </a:p>
                  </a:txBody>
                  <a:tcPr/>
                </a:tc>
                <a:tc>
                  <a:txBody>
                    <a:bodyPr/>
                    <a:lstStyle/>
                    <a:p>
                      <a:pPr algn="r"/>
                      <a:r>
                        <a:rPr lang="en-US" dirty="0"/>
                        <a:t>240.039</a:t>
                      </a:r>
                    </a:p>
                  </a:txBody>
                  <a:tcPr/>
                </a:tc>
                <a:tc>
                  <a:txBody>
                    <a:bodyPr/>
                    <a:lstStyle/>
                    <a:p>
                      <a:pPr algn="r"/>
                      <a:r>
                        <a:rPr lang="en-US" dirty="0"/>
                        <a:t>244.7916</a:t>
                      </a:r>
                    </a:p>
                  </a:txBody>
                  <a:tcPr/>
                </a:tc>
                <a:tc>
                  <a:txBody>
                    <a:bodyPr/>
                    <a:lstStyle/>
                    <a:p>
                      <a:pPr algn="r"/>
                      <a:r>
                        <a:rPr lang="en-US" dirty="0"/>
                        <a:t>182.2436</a:t>
                      </a:r>
                    </a:p>
                  </a:txBody>
                  <a:tcPr/>
                </a:tc>
                <a:tc>
                  <a:txBody>
                    <a:bodyPr/>
                    <a:lstStyle/>
                    <a:p>
                      <a:pPr algn="r"/>
                      <a:r>
                        <a:rPr lang="en-US" dirty="0"/>
                        <a:t>191.8926</a:t>
                      </a:r>
                    </a:p>
                  </a:txBody>
                  <a:tcPr/>
                </a:tc>
                <a:extLst>
                  <a:ext uri="{0D108BD9-81ED-4DB2-BD59-A6C34878D82A}">
                    <a16:rowId xmlns:a16="http://schemas.microsoft.com/office/drawing/2014/main" val="60157462"/>
                  </a:ext>
                </a:extLst>
              </a:tr>
            </a:tbl>
          </a:graphicData>
        </a:graphic>
      </p:graphicFrame>
      <p:sp>
        <p:nvSpPr>
          <p:cNvPr id="4" name="TextBox 3">
            <a:extLst>
              <a:ext uri="{FF2B5EF4-FFF2-40B4-BE49-F238E27FC236}">
                <a16:creationId xmlns:a16="http://schemas.microsoft.com/office/drawing/2014/main" id="{27BE3999-91C8-2354-F5E8-AC5B7339CB73}"/>
              </a:ext>
            </a:extLst>
          </p:cNvPr>
          <p:cNvSpPr txBox="1"/>
          <p:nvPr/>
        </p:nvSpPr>
        <p:spPr>
          <a:xfrm>
            <a:off x="8591002" y="6870266"/>
            <a:ext cx="9220200" cy="2862322"/>
          </a:xfrm>
          <a:prstGeom prst="rect">
            <a:avLst/>
          </a:prstGeom>
          <a:noFill/>
        </p:spPr>
        <p:txBody>
          <a:bodyPr wrap="square" rtlCol="0">
            <a:spAutoFit/>
          </a:bodyPr>
          <a:lstStyle/>
          <a:p>
            <a:r>
              <a:rPr lang="en-US" dirty="0">
                <a:latin typeface="Muli Light" panose="020B0604020202020204" charset="0"/>
              </a:rPr>
              <a:t>Insight:</a:t>
            </a:r>
          </a:p>
          <a:p>
            <a:pPr marL="285750" indent="-285750">
              <a:buFont typeface="Arial" panose="020B0604020202020204" pitchFamily="34" charset="0"/>
              <a:buChar char="•"/>
            </a:pPr>
            <a:r>
              <a:rPr lang="en-US" dirty="0">
                <a:latin typeface="Muli Light" panose="020B0604020202020204" charset="0"/>
              </a:rPr>
              <a:t>High variability typical of evolutionary algorithm across all configurations</a:t>
            </a:r>
          </a:p>
          <a:p>
            <a:pPr marL="285750" indent="-285750">
              <a:buFont typeface="Arial" panose="020B0604020202020204" pitchFamily="34" charset="0"/>
              <a:buChar char="•"/>
            </a:pPr>
            <a:r>
              <a:rPr lang="en-US" dirty="0">
                <a:latin typeface="Muli Light" panose="020B0604020202020204" charset="0"/>
              </a:rPr>
              <a:t>50k cache breakthrough: Achieved high performance with fitness of 1092.6 showing cache doesn’t limit potential</a:t>
            </a:r>
          </a:p>
          <a:p>
            <a:pPr marL="285750" indent="-285750">
              <a:buFont typeface="Arial" panose="020B0604020202020204" pitchFamily="34" charset="0"/>
              <a:buChar char="•"/>
            </a:pPr>
            <a:r>
              <a:rPr lang="en-US" dirty="0">
                <a:latin typeface="Muli Light" panose="020B0604020202020204" charset="0"/>
              </a:rPr>
              <a:t>Consistent performance: most runs converged to similar fitness ranges (180-250)</a:t>
            </a:r>
          </a:p>
          <a:p>
            <a:pPr marL="285750" indent="-285750">
              <a:buFont typeface="Arial" panose="020B0604020202020204" pitchFamily="34" charset="0"/>
              <a:buChar char="•"/>
            </a:pPr>
            <a:r>
              <a:rPr lang="en-US" dirty="0">
                <a:latin typeface="Muli Light" panose="020B0604020202020204" charset="0"/>
              </a:rPr>
              <a:t>No systematic degradation: Caching doesn’t change much solution quality</a:t>
            </a:r>
          </a:p>
          <a:p>
            <a:pPr marL="285750" indent="-285750">
              <a:buFont typeface="Arial" panose="020B0604020202020204" pitchFamily="34" charset="0"/>
              <a:buChar char="•"/>
            </a:pPr>
            <a:r>
              <a:rPr lang="en-US" dirty="0">
                <a:latin typeface="Muli Light" panose="020B0604020202020204" charset="0"/>
              </a:rPr>
              <a:t>Network complexity preserved :Caching enabled evolution of more sophisticated architectures (6 nodes, 3 layers vs 5 nodes, 2 layers) with 12% more connections, demonstrating that speedup doesn't compromise structural exploration</a:t>
            </a:r>
          </a:p>
          <a:p>
            <a:pPr marL="285750" indent="-285750">
              <a:buFont typeface="Arial" panose="020B0604020202020204" pitchFamily="34" charset="0"/>
              <a:buChar char="•"/>
            </a:pPr>
            <a:endParaRPr lang="en-US" sz="1600" dirty="0">
              <a:latin typeface="Muli Light" panose="020B0604020202020204" charset="0"/>
            </a:endParaRPr>
          </a:p>
        </p:txBody>
      </p:sp>
      <p:graphicFrame>
        <p:nvGraphicFramePr>
          <p:cNvPr id="7" name="Chart 6">
            <a:extLst>
              <a:ext uri="{FF2B5EF4-FFF2-40B4-BE49-F238E27FC236}">
                <a16:creationId xmlns:a16="http://schemas.microsoft.com/office/drawing/2014/main" id="{71ACF06E-A7C2-ECB7-C2C0-C9F8002BC07B}"/>
              </a:ext>
            </a:extLst>
          </p:cNvPr>
          <p:cNvGraphicFramePr/>
          <p:nvPr>
            <p:extLst>
              <p:ext uri="{D42A27DB-BD31-4B8C-83A1-F6EECF244321}">
                <p14:modId xmlns:p14="http://schemas.microsoft.com/office/powerpoint/2010/main" val="3495017795"/>
              </p:ext>
            </p:extLst>
          </p:nvPr>
        </p:nvGraphicFramePr>
        <p:xfrm>
          <a:off x="381000" y="5372100"/>
          <a:ext cx="7923706" cy="40386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Table 7">
            <a:extLst>
              <a:ext uri="{FF2B5EF4-FFF2-40B4-BE49-F238E27FC236}">
                <a16:creationId xmlns:a16="http://schemas.microsoft.com/office/drawing/2014/main" id="{38645F10-2963-FF75-10CB-AEC22B9D6F92}"/>
              </a:ext>
            </a:extLst>
          </p:cNvPr>
          <p:cNvGraphicFramePr>
            <a:graphicFrameLocks noGrp="1"/>
          </p:cNvGraphicFramePr>
          <p:nvPr>
            <p:extLst>
              <p:ext uri="{D42A27DB-BD31-4B8C-83A1-F6EECF244321}">
                <p14:modId xmlns:p14="http://schemas.microsoft.com/office/powerpoint/2010/main" val="3740233214"/>
              </p:ext>
            </p:extLst>
          </p:nvPr>
        </p:nvGraphicFramePr>
        <p:xfrm>
          <a:off x="8737600" y="5917922"/>
          <a:ext cx="9220200" cy="988060"/>
        </p:xfrm>
        <a:graphic>
          <a:graphicData uri="http://schemas.openxmlformats.org/drawingml/2006/table">
            <a:tbl>
              <a:tblPr firstRow="1" bandRow="1">
                <a:tableStyleId>{5C22544A-7EE6-4342-B048-85BDC9FD1C3A}</a:tableStyleId>
              </a:tblPr>
              <a:tblGrid>
                <a:gridCol w="3073400">
                  <a:extLst>
                    <a:ext uri="{9D8B030D-6E8A-4147-A177-3AD203B41FA5}">
                      <a16:colId xmlns:a16="http://schemas.microsoft.com/office/drawing/2014/main" val="3187534297"/>
                    </a:ext>
                  </a:extLst>
                </a:gridCol>
                <a:gridCol w="3073400">
                  <a:extLst>
                    <a:ext uri="{9D8B030D-6E8A-4147-A177-3AD203B41FA5}">
                      <a16:colId xmlns:a16="http://schemas.microsoft.com/office/drawing/2014/main" val="3198455095"/>
                    </a:ext>
                  </a:extLst>
                </a:gridCol>
                <a:gridCol w="3073400">
                  <a:extLst>
                    <a:ext uri="{9D8B030D-6E8A-4147-A177-3AD203B41FA5}">
                      <a16:colId xmlns:a16="http://schemas.microsoft.com/office/drawing/2014/main" val="3983854089"/>
                    </a:ext>
                  </a:extLst>
                </a:gridCol>
              </a:tblGrid>
              <a:tr h="370840">
                <a:tc>
                  <a:txBody>
                    <a:bodyPr/>
                    <a:lstStyle/>
                    <a:p>
                      <a:pPr algn="r" fontAlgn="b">
                        <a:buNone/>
                      </a:pPr>
                      <a:r>
                        <a:rPr lang="en-US" sz="2000" b="0" i="0" u="none" strike="noStrike" dirty="0">
                          <a:solidFill>
                            <a:srgbClr val="000000"/>
                          </a:solidFill>
                          <a:effectLst/>
                          <a:latin typeface="Muli Light" panose="020B0604020202020204" charset="0"/>
                        </a:rPr>
                        <a:t>Generation</a:t>
                      </a:r>
                    </a:p>
                  </a:txBody>
                  <a:tcPr marL="7620" marR="7620" marT="7620" marB="0" anchor="b"/>
                </a:tc>
                <a:tc>
                  <a:txBody>
                    <a:bodyPr/>
                    <a:lstStyle/>
                    <a:p>
                      <a:pPr algn="ctr" fontAlgn="b">
                        <a:buNone/>
                      </a:pPr>
                      <a:r>
                        <a:rPr lang="en-US" sz="2000" b="1" i="0" u="none" strike="noStrike" dirty="0">
                          <a:solidFill>
                            <a:srgbClr val="000000"/>
                          </a:solidFill>
                          <a:effectLst/>
                          <a:latin typeface="Muli Light" panose="020B0604020202020204" charset="0"/>
                        </a:rPr>
                        <a:t>100k cache total connection</a:t>
                      </a:r>
                    </a:p>
                  </a:txBody>
                  <a:tcPr marL="7620" marR="7620" marT="7620" marB="0" anchor="b"/>
                </a:tc>
                <a:tc>
                  <a:txBody>
                    <a:bodyPr/>
                    <a:lstStyle/>
                    <a:p>
                      <a:pPr algn="r" fontAlgn="b">
                        <a:buNone/>
                      </a:pPr>
                      <a:r>
                        <a:rPr lang="en-US" sz="2000" b="0" i="0" u="none" strike="noStrike" dirty="0">
                          <a:solidFill>
                            <a:srgbClr val="000000"/>
                          </a:solidFill>
                          <a:effectLst/>
                          <a:latin typeface="Muli Light" panose="020B0604020202020204" charset="0"/>
                        </a:rPr>
                        <a:t>total connection no cache </a:t>
                      </a:r>
                    </a:p>
                  </a:txBody>
                  <a:tcPr marL="7620" marR="7620" marT="7620" marB="0" anchor="b"/>
                </a:tc>
                <a:extLst>
                  <a:ext uri="{0D108BD9-81ED-4DB2-BD59-A6C34878D82A}">
                    <a16:rowId xmlns:a16="http://schemas.microsoft.com/office/drawing/2014/main" val="534104581"/>
                  </a:ext>
                </a:extLst>
              </a:tr>
              <a:tr h="370840">
                <a:tc>
                  <a:txBody>
                    <a:bodyPr/>
                    <a:lstStyle/>
                    <a:p>
                      <a:pPr algn="r" fontAlgn="b">
                        <a:buNone/>
                      </a:pPr>
                      <a:r>
                        <a:rPr lang="en-US" sz="2000" b="0" i="0" u="none" strike="noStrike" dirty="0">
                          <a:solidFill>
                            <a:srgbClr val="000000"/>
                          </a:solidFill>
                          <a:effectLst/>
                          <a:latin typeface="Muli Light" panose="020B0604020202020204" charset="0"/>
                        </a:rPr>
                        <a:t>50</a:t>
                      </a:r>
                    </a:p>
                  </a:txBody>
                  <a:tcPr marL="7620" marR="7620" marT="7620" marB="0" anchor="b"/>
                </a:tc>
                <a:tc>
                  <a:txBody>
                    <a:bodyPr/>
                    <a:lstStyle/>
                    <a:p>
                      <a:pPr algn="r" fontAlgn="b">
                        <a:buNone/>
                      </a:pPr>
                      <a:r>
                        <a:rPr lang="en-US" sz="2000" b="1" i="0" u="none" strike="noStrike" dirty="0">
                          <a:solidFill>
                            <a:srgbClr val="000000"/>
                          </a:solidFill>
                          <a:effectLst/>
                          <a:latin typeface="Muli Light" panose="020B0604020202020204" charset="0"/>
                        </a:rPr>
                        <a:t>444</a:t>
                      </a:r>
                    </a:p>
                  </a:txBody>
                  <a:tcPr marL="7620" marR="7620" marT="7620" marB="0" anchor="b"/>
                </a:tc>
                <a:tc>
                  <a:txBody>
                    <a:bodyPr/>
                    <a:lstStyle/>
                    <a:p>
                      <a:pPr algn="r" fontAlgn="b">
                        <a:buNone/>
                      </a:pPr>
                      <a:r>
                        <a:rPr lang="en-US" sz="2000" b="0" i="0" u="none" strike="noStrike" dirty="0">
                          <a:solidFill>
                            <a:srgbClr val="000000"/>
                          </a:solidFill>
                          <a:effectLst/>
                          <a:latin typeface="Muli Light" panose="020B0604020202020204" charset="0"/>
                        </a:rPr>
                        <a:t>397</a:t>
                      </a:r>
                    </a:p>
                  </a:txBody>
                  <a:tcPr marL="7620" marR="7620" marT="7620" marB="0" anchor="b"/>
                </a:tc>
                <a:extLst>
                  <a:ext uri="{0D108BD9-81ED-4DB2-BD59-A6C34878D82A}">
                    <a16:rowId xmlns:a16="http://schemas.microsoft.com/office/drawing/2014/main" val="3066351986"/>
                  </a:ext>
                </a:extLst>
              </a:tr>
            </a:tbl>
          </a:graphicData>
        </a:graphic>
      </p:graphicFrame>
      <p:graphicFrame>
        <p:nvGraphicFramePr>
          <p:cNvPr id="9" name="Table 8">
            <a:extLst>
              <a:ext uri="{FF2B5EF4-FFF2-40B4-BE49-F238E27FC236}">
                <a16:creationId xmlns:a16="http://schemas.microsoft.com/office/drawing/2014/main" id="{05678986-24F7-B358-F7FF-55CEF8205B6E}"/>
              </a:ext>
            </a:extLst>
          </p:cNvPr>
          <p:cNvGraphicFramePr>
            <a:graphicFrameLocks noGrp="1"/>
          </p:cNvGraphicFramePr>
          <p:nvPr>
            <p:extLst>
              <p:ext uri="{D42A27DB-BD31-4B8C-83A1-F6EECF244321}">
                <p14:modId xmlns:p14="http://schemas.microsoft.com/office/powerpoint/2010/main" val="565035064"/>
              </p:ext>
            </p:extLst>
          </p:nvPr>
        </p:nvGraphicFramePr>
        <p:xfrm>
          <a:off x="8737600" y="3736123"/>
          <a:ext cx="9220200" cy="1828800"/>
        </p:xfrm>
        <a:graphic>
          <a:graphicData uri="http://schemas.openxmlformats.org/drawingml/2006/table">
            <a:tbl>
              <a:tblPr firstRow="1" bandRow="1">
                <a:tableStyleId>{5C22544A-7EE6-4342-B048-85BDC9FD1C3A}</a:tableStyleId>
              </a:tblPr>
              <a:tblGrid>
                <a:gridCol w="2305050">
                  <a:extLst>
                    <a:ext uri="{9D8B030D-6E8A-4147-A177-3AD203B41FA5}">
                      <a16:colId xmlns:a16="http://schemas.microsoft.com/office/drawing/2014/main" val="3969712263"/>
                    </a:ext>
                  </a:extLst>
                </a:gridCol>
                <a:gridCol w="2305050">
                  <a:extLst>
                    <a:ext uri="{9D8B030D-6E8A-4147-A177-3AD203B41FA5}">
                      <a16:colId xmlns:a16="http://schemas.microsoft.com/office/drawing/2014/main" val="4073281067"/>
                    </a:ext>
                  </a:extLst>
                </a:gridCol>
                <a:gridCol w="2305050">
                  <a:extLst>
                    <a:ext uri="{9D8B030D-6E8A-4147-A177-3AD203B41FA5}">
                      <a16:colId xmlns:a16="http://schemas.microsoft.com/office/drawing/2014/main" val="197585890"/>
                    </a:ext>
                  </a:extLst>
                </a:gridCol>
                <a:gridCol w="2305050">
                  <a:extLst>
                    <a:ext uri="{9D8B030D-6E8A-4147-A177-3AD203B41FA5}">
                      <a16:colId xmlns:a16="http://schemas.microsoft.com/office/drawing/2014/main" val="1876783046"/>
                    </a:ext>
                  </a:extLst>
                </a:gridCol>
              </a:tblGrid>
              <a:tr h="248978">
                <a:tc>
                  <a:txBody>
                    <a:bodyPr/>
                    <a:lstStyle/>
                    <a:p>
                      <a:pPr>
                        <a:buNone/>
                      </a:pPr>
                      <a:r>
                        <a:rPr lang="en-US" sz="1800" dirty="0">
                          <a:latin typeface="Muli Light" panose="020B0604020202020204" charset="0"/>
                        </a:rPr>
                        <a:t>Metric</a:t>
                      </a:r>
                    </a:p>
                  </a:txBody>
                  <a:tcPr anchor="ctr"/>
                </a:tc>
                <a:tc>
                  <a:txBody>
                    <a:bodyPr/>
                    <a:lstStyle/>
                    <a:p>
                      <a:pPr>
                        <a:buNone/>
                      </a:pPr>
                      <a:r>
                        <a:rPr lang="en-US" sz="1800">
                          <a:latin typeface="Muli Light" panose="020B0604020202020204" charset="0"/>
                        </a:rPr>
                        <a:t>100K Cache</a:t>
                      </a:r>
                    </a:p>
                  </a:txBody>
                  <a:tcPr anchor="ctr"/>
                </a:tc>
                <a:tc>
                  <a:txBody>
                    <a:bodyPr/>
                    <a:lstStyle/>
                    <a:p>
                      <a:pPr>
                        <a:buNone/>
                      </a:pPr>
                      <a:r>
                        <a:rPr lang="en-US" sz="1800">
                          <a:latin typeface="Muli Light" panose="020B0604020202020204" charset="0"/>
                        </a:rPr>
                        <a:t>No Cache</a:t>
                      </a:r>
                    </a:p>
                  </a:txBody>
                  <a:tcPr anchor="ctr"/>
                </a:tc>
                <a:tc>
                  <a:txBody>
                    <a:bodyPr/>
                    <a:lstStyle/>
                    <a:p>
                      <a:pPr>
                        <a:buNone/>
                      </a:pPr>
                      <a:r>
                        <a:rPr lang="en-US" sz="1800">
                          <a:latin typeface="Muli Light" panose="020B0604020202020204" charset="0"/>
                        </a:rPr>
                        <a:t>Difference</a:t>
                      </a:r>
                    </a:p>
                  </a:txBody>
                  <a:tcPr anchor="ctr"/>
                </a:tc>
                <a:extLst>
                  <a:ext uri="{0D108BD9-81ED-4DB2-BD59-A6C34878D82A}">
                    <a16:rowId xmlns:a16="http://schemas.microsoft.com/office/drawing/2014/main" val="370238981"/>
                  </a:ext>
                </a:extLst>
              </a:tr>
              <a:tr h="248978">
                <a:tc>
                  <a:txBody>
                    <a:bodyPr/>
                    <a:lstStyle/>
                    <a:p>
                      <a:pPr>
                        <a:buNone/>
                      </a:pPr>
                      <a:r>
                        <a:rPr lang="en-US" sz="1800" b="1" dirty="0">
                          <a:latin typeface="Muli Light" panose="020B0604020202020204" charset="0"/>
                        </a:rPr>
                        <a:t>Total Nodes</a:t>
                      </a:r>
                      <a:endParaRPr lang="en-US" sz="1800" dirty="0">
                        <a:latin typeface="Muli Light" panose="020B0604020202020204" charset="0"/>
                      </a:endParaRPr>
                    </a:p>
                  </a:txBody>
                  <a:tcPr anchor="ctr"/>
                </a:tc>
                <a:tc>
                  <a:txBody>
                    <a:bodyPr/>
                    <a:lstStyle/>
                    <a:p>
                      <a:pPr>
                        <a:buNone/>
                      </a:pPr>
                      <a:r>
                        <a:rPr lang="en-US" sz="1800">
                          <a:latin typeface="Muli Light" panose="020B0604020202020204" charset="0"/>
                        </a:rPr>
                        <a:t>6</a:t>
                      </a:r>
                    </a:p>
                  </a:txBody>
                  <a:tcPr anchor="ctr"/>
                </a:tc>
                <a:tc>
                  <a:txBody>
                    <a:bodyPr/>
                    <a:lstStyle/>
                    <a:p>
                      <a:pPr>
                        <a:buNone/>
                      </a:pPr>
                      <a:r>
                        <a:rPr lang="en-US" sz="1800">
                          <a:latin typeface="Muli Light" panose="020B0604020202020204" charset="0"/>
                        </a:rPr>
                        <a:t>5</a:t>
                      </a:r>
                    </a:p>
                  </a:txBody>
                  <a:tcPr anchor="ctr"/>
                </a:tc>
                <a:tc>
                  <a:txBody>
                    <a:bodyPr/>
                    <a:lstStyle/>
                    <a:p>
                      <a:pPr>
                        <a:buNone/>
                      </a:pPr>
                      <a:r>
                        <a:rPr lang="en-US" sz="1800">
                          <a:latin typeface="Muli Light" panose="020B0604020202020204" charset="0"/>
                        </a:rPr>
                        <a:t>+1 (+20%)</a:t>
                      </a:r>
                    </a:p>
                  </a:txBody>
                  <a:tcPr anchor="ctr"/>
                </a:tc>
                <a:extLst>
                  <a:ext uri="{0D108BD9-81ED-4DB2-BD59-A6C34878D82A}">
                    <a16:rowId xmlns:a16="http://schemas.microsoft.com/office/drawing/2014/main" val="4023809354"/>
                  </a:ext>
                </a:extLst>
              </a:tr>
              <a:tr h="248978">
                <a:tc>
                  <a:txBody>
                    <a:bodyPr/>
                    <a:lstStyle/>
                    <a:p>
                      <a:pPr>
                        <a:buNone/>
                      </a:pPr>
                      <a:r>
                        <a:rPr lang="en-US" sz="1800" b="1">
                          <a:latin typeface="Muli Light" panose="020B0604020202020204" charset="0"/>
                        </a:rPr>
                        <a:t>Total Connections</a:t>
                      </a:r>
                      <a:endParaRPr lang="en-US" sz="1800">
                        <a:latin typeface="Muli Light" panose="020B0604020202020204" charset="0"/>
                      </a:endParaRPr>
                    </a:p>
                  </a:txBody>
                  <a:tcPr anchor="ctr"/>
                </a:tc>
                <a:tc>
                  <a:txBody>
                    <a:bodyPr/>
                    <a:lstStyle/>
                    <a:p>
                      <a:pPr>
                        <a:buNone/>
                      </a:pPr>
                      <a:r>
                        <a:rPr lang="en-US" sz="1800" dirty="0">
                          <a:latin typeface="Muli Light" panose="020B0604020202020204" charset="0"/>
                        </a:rPr>
                        <a:t>444</a:t>
                      </a:r>
                    </a:p>
                  </a:txBody>
                  <a:tcPr anchor="ctr"/>
                </a:tc>
                <a:tc>
                  <a:txBody>
                    <a:bodyPr/>
                    <a:lstStyle/>
                    <a:p>
                      <a:pPr>
                        <a:buNone/>
                      </a:pPr>
                      <a:r>
                        <a:rPr lang="en-US" sz="1800">
                          <a:latin typeface="Muli Light" panose="020B0604020202020204" charset="0"/>
                        </a:rPr>
                        <a:t>397</a:t>
                      </a:r>
                    </a:p>
                  </a:txBody>
                  <a:tcPr anchor="ctr"/>
                </a:tc>
                <a:tc>
                  <a:txBody>
                    <a:bodyPr/>
                    <a:lstStyle/>
                    <a:p>
                      <a:pPr>
                        <a:buNone/>
                      </a:pPr>
                      <a:r>
                        <a:rPr lang="en-US" sz="1800" dirty="0">
                          <a:latin typeface="Muli Light" panose="020B0604020202020204" charset="0"/>
                        </a:rPr>
                        <a:t>+47 (+12%)</a:t>
                      </a:r>
                    </a:p>
                  </a:txBody>
                  <a:tcPr anchor="ctr"/>
                </a:tc>
                <a:extLst>
                  <a:ext uri="{0D108BD9-81ED-4DB2-BD59-A6C34878D82A}">
                    <a16:rowId xmlns:a16="http://schemas.microsoft.com/office/drawing/2014/main" val="2676529030"/>
                  </a:ext>
                </a:extLst>
              </a:tr>
              <a:tr h="248978">
                <a:tc>
                  <a:txBody>
                    <a:bodyPr/>
                    <a:lstStyle/>
                    <a:p>
                      <a:pPr>
                        <a:buNone/>
                      </a:pPr>
                      <a:r>
                        <a:rPr lang="en-US" sz="1800" b="1">
                          <a:latin typeface="Muli Light" panose="020B0604020202020204" charset="0"/>
                        </a:rPr>
                        <a:t>Hidden Nodes</a:t>
                      </a:r>
                      <a:endParaRPr lang="en-US" sz="1800">
                        <a:latin typeface="Muli Light" panose="020B0604020202020204" charset="0"/>
                      </a:endParaRPr>
                    </a:p>
                  </a:txBody>
                  <a:tcPr anchor="ctr"/>
                </a:tc>
                <a:tc>
                  <a:txBody>
                    <a:bodyPr/>
                    <a:lstStyle/>
                    <a:p>
                      <a:pPr>
                        <a:buNone/>
                      </a:pPr>
                      <a:r>
                        <a:rPr lang="en-US" sz="1800" dirty="0">
                          <a:latin typeface="Muli Light" panose="020B0604020202020204" charset="0"/>
                        </a:rPr>
                        <a:t>2</a:t>
                      </a:r>
                    </a:p>
                  </a:txBody>
                  <a:tcPr anchor="ctr"/>
                </a:tc>
                <a:tc>
                  <a:txBody>
                    <a:bodyPr/>
                    <a:lstStyle/>
                    <a:p>
                      <a:pPr>
                        <a:buNone/>
                      </a:pPr>
                      <a:r>
                        <a:rPr lang="en-US" sz="1800">
                          <a:latin typeface="Muli Light" panose="020B0604020202020204" charset="0"/>
                        </a:rPr>
                        <a:t>1</a:t>
                      </a:r>
                    </a:p>
                  </a:txBody>
                  <a:tcPr anchor="ctr"/>
                </a:tc>
                <a:tc>
                  <a:txBody>
                    <a:bodyPr/>
                    <a:lstStyle/>
                    <a:p>
                      <a:pPr>
                        <a:buNone/>
                      </a:pPr>
                      <a:r>
                        <a:rPr lang="en-US" sz="1800">
                          <a:latin typeface="Muli Light" panose="020B0604020202020204" charset="0"/>
                        </a:rPr>
                        <a:t>+1 (+100%)</a:t>
                      </a:r>
                    </a:p>
                  </a:txBody>
                  <a:tcPr anchor="ctr"/>
                </a:tc>
                <a:extLst>
                  <a:ext uri="{0D108BD9-81ED-4DB2-BD59-A6C34878D82A}">
                    <a16:rowId xmlns:a16="http://schemas.microsoft.com/office/drawing/2014/main" val="2395284549"/>
                  </a:ext>
                </a:extLst>
              </a:tr>
              <a:tr h="248978">
                <a:tc>
                  <a:txBody>
                    <a:bodyPr/>
                    <a:lstStyle/>
                    <a:p>
                      <a:pPr>
                        <a:buNone/>
                      </a:pPr>
                      <a:r>
                        <a:rPr lang="en-US" sz="1800" b="1">
                          <a:latin typeface="Muli Light" panose="020B0604020202020204" charset="0"/>
                        </a:rPr>
                        <a:t>Network Layers</a:t>
                      </a:r>
                      <a:endParaRPr lang="en-US" sz="1800">
                        <a:latin typeface="Muli Light" panose="020B0604020202020204" charset="0"/>
                      </a:endParaRPr>
                    </a:p>
                  </a:txBody>
                  <a:tcPr anchor="ctr"/>
                </a:tc>
                <a:tc>
                  <a:txBody>
                    <a:bodyPr/>
                    <a:lstStyle/>
                    <a:p>
                      <a:pPr>
                        <a:buNone/>
                      </a:pPr>
                      <a:r>
                        <a:rPr lang="en-US" sz="1800" dirty="0">
                          <a:latin typeface="Muli Light" panose="020B0604020202020204" charset="0"/>
                        </a:rPr>
                        <a:t>3</a:t>
                      </a:r>
                    </a:p>
                  </a:txBody>
                  <a:tcPr anchor="ctr"/>
                </a:tc>
                <a:tc>
                  <a:txBody>
                    <a:bodyPr/>
                    <a:lstStyle/>
                    <a:p>
                      <a:pPr>
                        <a:buNone/>
                      </a:pPr>
                      <a:r>
                        <a:rPr lang="en-US" sz="1800" dirty="0">
                          <a:latin typeface="Muli Light" panose="020B0604020202020204" charset="0"/>
                        </a:rPr>
                        <a:t>2</a:t>
                      </a:r>
                    </a:p>
                  </a:txBody>
                  <a:tcPr anchor="ctr"/>
                </a:tc>
                <a:tc>
                  <a:txBody>
                    <a:bodyPr/>
                    <a:lstStyle/>
                    <a:p>
                      <a:pPr>
                        <a:buNone/>
                      </a:pPr>
                      <a:r>
                        <a:rPr lang="en-US" sz="1800" dirty="0">
                          <a:latin typeface="Muli Light" panose="020B0604020202020204" charset="0"/>
                        </a:rPr>
                        <a:t>+1 (+50%)</a:t>
                      </a:r>
                    </a:p>
                  </a:txBody>
                  <a:tcPr anchor="ctr"/>
                </a:tc>
                <a:extLst>
                  <a:ext uri="{0D108BD9-81ED-4DB2-BD59-A6C34878D82A}">
                    <a16:rowId xmlns:a16="http://schemas.microsoft.com/office/drawing/2014/main" val="2330644"/>
                  </a:ext>
                </a:extLst>
              </a:tr>
            </a:tbl>
          </a:graphicData>
        </a:graphic>
      </p:graphicFrame>
    </p:spTree>
    <p:extLst>
      <p:ext uri="{BB962C8B-B14F-4D97-AF65-F5344CB8AC3E}">
        <p14:creationId xmlns:p14="http://schemas.microsoft.com/office/powerpoint/2010/main" val="39422597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12" name="TextBox 12"/>
          <p:cNvSpPr txBox="1"/>
          <p:nvPr/>
        </p:nvSpPr>
        <p:spPr>
          <a:xfrm>
            <a:off x="4895647" y="2705100"/>
            <a:ext cx="8496705" cy="5416868"/>
          </a:xfrm>
          <a:prstGeom prst="rect">
            <a:avLst/>
          </a:prstGeom>
        </p:spPr>
        <p:txBody>
          <a:bodyPr lIns="0" tIns="0" rIns="0" bIns="0" rtlCol="0" anchor="t">
            <a:spAutoFit/>
          </a:bodyPr>
          <a:lstStyle/>
          <a:p>
            <a:r>
              <a:rPr lang="en-US" sz="3200" b="1" dirty="0">
                <a:latin typeface="Muli Light" panose="020B0604020202020204" charset="0"/>
              </a:rPr>
              <a:t>Main Findings:</a:t>
            </a:r>
          </a:p>
          <a:p>
            <a:pPr marL="457200" indent="-457200">
              <a:buFont typeface="Arial" panose="020B0604020202020204" pitchFamily="34" charset="0"/>
              <a:buChar char="•"/>
            </a:pPr>
            <a:r>
              <a:rPr lang="en-US" sz="3200" b="1" dirty="0">
                <a:latin typeface="Muli Light" panose="020B0604020202020204" charset="0"/>
              </a:rPr>
              <a:t>Hypothesis Validated:</a:t>
            </a:r>
            <a:r>
              <a:rPr lang="en-US" sz="3200" dirty="0">
                <a:latin typeface="Muli Light" panose="020B0604020202020204" charset="0"/>
              </a:rPr>
              <a:t> Achieved 7.1% performance improvement, falling within predicted 5-10% range</a:t>
            </a:r>
          </a:p>
          <a:p>
            <a:pPr marL="457200" indent="-457200">
              <a:buFont typeface="Arial" panose="020B0604020202020204" pitchFamily="34" charset="0"/>
              <a:buChar char="•"/>
            </a:pPr>
            <a:r>
              <a:rPr lang="en-US" sz="3200" b="1" dirty="0">
                <a:latin typeface="Muli Light" panose="020B0604020202020204" charset="0"/>
              </a:rPr>
              <a:t>Speed Without Sacrifice:</a:t>
            </a:r>
            <a:r>
              <a:rPr lang="en-US" sz="3200" dirty="0">
                <a:latin typeface="Muli Light" panose="020B0604020202020204" charset="0"/>
              </a:rPr>
              <a:t> Reduced computation time from 87.8 to 81.5 minutes while preserving solution quality</a:t>
            </a:r>
          </a:p>
          <a:p>
            <a:pPr marL="457200" indent="-457200">
              <a:buFont typeface="Arial" panose="020B0604020202020204" pitchFamily="34" charset="0"/>
              <a:buChar char="•"/>
            </a:pPr>
            <a:r>
              <a:rPr lang="en-US" sz="3200" b="1" dirty="0">
                <a:latin typeface="Muli Light" panose="020B0604020202020204" charset="0"/>
              </a:rPr>
              <a:t>Enhanced Evolution:</a:t>
            </a:r>
            <a:r>
              <a:rPr lang="en-US" sz="3200" dirty="0">
                <a:latin typeface="Muli Light" panose="020B0604020202020204" charset="0"/>
              </a:rPr>
              <a:t> Caching enabled more complex network architectures (6 nodes, 444 connections vs 5 nodes, 397 connections)</a:t>
            </a:r>
          </a:p>
        </p:txBody>
      </p:sp>
      <p:sp>
        <p:nvSpPr>
          <p:cNvPr id="13" name="TextBox 13"/>
          <p:cNvSpPr txBox="1"/>
          <p:nvPr/>
        </p:nvSpPr>
        <p:spPr>
          <a:xfrm>
            <a:off x="6210300" y="1181100"/>
            <a:ext cx="5867400" cy="1201699"/>
          </a:xfrm>
          <a:prstGeom prst="rect">
            <a:avLst/>
          </a:prstGeom>
        </p:spPr>
        <p:txBody>
          <a:bodyPr wrap="square" lIns="0" tIns="0" rIns="0" bIns="0" rtlCol="0" anchor="t">
            <a:spAutoFit/>
          </a:bodyPr>
          <a:lstStyle/>
          <a:p>
            <a:pPr algn="l">
              <a:lnSpc>
                <a:spcPts val="9060"/>
              </a:lnSpc>
            </a:pPr>
            <a:r>
              <a:rPr lang="en-US" sz="9060" spc="453" dirty="0">
                <a:solidFill>
                  <a:srgbClr val="09418C"/>
                </a:solidFill>
                <a:latin typeface="Anton"/>
                <a:ea typeface="Anton"/>
                <a:cs typeface="Anton"/>
                <a:sym typeface="Anton"/>
              </a:rPr>
              <a:t>CONCLUSION</a:t>
            </a:r>
          </a:p>
        </p:txBody>
      </p:sp>
      <p:grpSp>
        <p:nvGrpSpPr>
          <p:cNvPr id="24" name="Group 24"/>
          <p:cNvGrpSpPr/>
          <p:nvPr/>
        </p:nvGrpSpPr>
        <p:grpSpPr>
          <a:xfrm>
            <a:off x="17259300" y="9258300"/>
            <a:ext cx="1028700" cy="1028700"/>
            <a:chOff x="0" y="0"/>
            <a:chExt cx="270933" cy="270933"/>
          </a:xfrm>
        </p:grpSpPr>
        <p:sp>
          <p:nvSpPr>
            <p:cNvPr id="25" name="Freeform 25"/>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6" name="TextBox 26"/>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27" name="Group 27"/>
          <p:cNvGrpSpPr/>
          <p:nvPr/>
        </p:nvGrpSpPr>
        <p:grpSpPr>
          <a:xfrm>
            <a:off x="0" y="0"/>
            <a:ext cx="1028700" cy="1028700"/>
            <a:chOff x="0" y="0"/>
            <a:chExt cx="270933" cy="270933"/>
          </a:xfrm>
        </p:grpSpPr>
        <p:sp>
          <p:nvSpPr>
            <p:cNvPr id="28" name="Freeform 28"/>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9" name="TextBox 29"/>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30" name="TextBox 30"/>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11</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a:extLst>
            <a:ext uri="{FF2B5EF4-FFF2-40B4-BE49-F238E27FC236}">
              <a16:creationId xmlns:a16="http://schemas.microsoft.com/office/drawing/2014/main" id="{9916F338-EE5A-5863-4C80-D2CB5C164146}"/>
            </a:ext>
          </a:extLst>
        </p:cNvPr>
        <p:cNvGrpSpPr/>
        <p:nvPr/>
      </p:nvGrpSpPr>
      <p:grpSpPr>
        <a:xfrm>
          <a:off x="0" y="0"/>
          <a:ext cx="0" cy="0"/>
          <a:chOff x="0" y="0"/>
          <a:chExt cx="0" cy="0"/>
        </a:xfrm>
      </p:grpSpPr>
      <p:sp>
        <p:nvSpPr>
          <p:cNvPr id="13" name="TextBox 13">
            <a:extLst>
              <a:ext uri="{FF2B5EF4-FFF2-40B4-BE49-F238E27FC236}">
                <a16:creationId xmlns:a16="http://schemas.microsoft.com/office/drawing/2014/main" id="{F41A9132-9011-DB63-EF64-B07F37A0B73D}"/>
              </a:ext>
            </a:extLst>
          </p:cNvPr>
          <p:cNvSpPr txBox="1"/>
          <p:nvPr/>
        </p:nvSpPr>
        <p:spPr>
          <a:xfrm>
            <a:off x="4933949" y="3039397"/>
            <a:ext cx="8420100" cy="2346989"/>
          </a:xfrm>
          <a:prstGeom prst="rect">
            <a:avLst/>
          </a:prstGeom>
        </p:spPr>
        <p:txBody>
          <a:bodyPr wrap="square" lIns="0" tIns="0" rIns="0" bIns="0" rtlCol="0" anchor="t">
            <a:spAutoFit/>
          </a:bodyPr>
          <a:lstStyle/>
          <a:p>
            <a:pPr>
              <a:lnSpc>
                <a:spcPts val="9060"/>
              </a:lnSpc>
            </a:pPr>
            <a:r>
              <a:rPr lang="en-US" sz="9060" dirty="0">
                <a:solidFill>
                  <a:srgbClr val="09418C"/>
                </a:solidFill>
                <a:latin typeface="Anton"/>
                <a:ea typeface="Anton"/>
                <a:cs typeface="Anton"/>
                <a:sym typeface="Anton"/>
              </a:rPr>
              <a:t>RECOMMENDATION</a:t>
            </a:r>
            <a:endParaRPr lang="en-US" sz="9600" dirty="0"/>
          </a:p>
          <a:p>
            <a:pPr algn="l">
              <a:lnSpc>
                <a:spcPts val="9060"/>
              </a:lnSpc>
            </a:pPr>
            <a:endParaRPr lang="en-US" sz="9060" spc="453" dirty="0">
              <a:solidFill>
                <a:srgbClr val="09418C"/>
              </a:solidFill>
              <a:latin typeface="Anton"/>
              <a:ea typeface="Anton"/>
              <a:cs typeface="Anton"/>
              <a:sym typeface="Anton"/>
            </a:endParaRPr>
          </a:p>
        </p:txBody>
      </p:sp>
      <p:grpSp>
        <p:nvGrpSpPr>
          <p:cNvPr id="24" name="Group 24">
            <a:extLst>
              <a:ext uri="{FF2B5EF4-FFF2-40B4-BE49-F238E27FC236}">
                <a16:creationId xmlns:a16="http://schemas.microsoft.com/office/drawing/2014/main" id="{BB0ED1ED-47E0-F661-A85E-6F951010B1D9}"/>
              </a:ext>
            </a:extLst>
          </p:cNvPr>
          <p:cNvGrpSpPr/>
          <p:nvPr/>
        </p:nvGrpSpPr>
        <p:grpSpPr>
          <a:xfrm>
            <a:off x="17259300" y="9258300"/>
            <a:ext cx="1028700" cy="1028700"/>
            <a:chOff x="0" y="0"/>
            <a:chExt cx="270933" cy="270933"/>
          </a:xfrm>
        </p:grpSpPr>
        <p:sp>
          <p:nvSpPr>
            <p:cNvPr id="25" name="Freeform 25">
              <a:extLst>
                <a:ext uri="{FF2B5EF4-FFF2-40B4-BE49-F238E27FC236}">
                  <a16:creationId xmlns:a16="http://schemas.microsoft.com/office/drawing/2014/main" id="{0B2F17EA-AD62-B753-F6C3-6D638ED012CD}"/>
                </a:ext>
              </a:extLst>
            </p:cNvPr>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6" name="TextBox 26">
              <a:extLst>
                <a:ext uri="{FF2B5EF4-FFF2-40B4-BE49-F238E27FC236}">
                  <a16:creationId xmlns:a16="http://schemas.microsoft.com/office/drawing/2014/main" id="{47A34559-0D30-8C64-9DE1-362CA63FF5FE}"/>
                </a:ext>
              </a:extLst>
            </p:cNvPr>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27" name="Group 27">
            <a:extLst>
              <a:ext uri="{FF2B5EF4-FFF2-40B4-BE49-F238E27FC236}">
                <a16:creationId xmlns:a16="http://schemas.microsoft.com/office/drawing/2014/main" id="{C17F1380-FE40-FEAE-7BA2-5B77D74F75D9}"/>
              </a:ext>
            </a:extLst>
          </p:cNvPr>
          <p:cNvGrpSpPr/>
          <p:nvPr/>
        </p:nvGrpSpPr>
        <p:grpSpPr>
          <a:xfrm>
            <a:off x="0" y="0"/>
            <a:ext cx="1028700" cy="1028700"/>
            <a:chOff x="0" y="0"/>
            <a:chExt cx="270933" cy="270933"/>
          </a:xfrm>
        </p:grpSpPr>
        <p:sp>
          <p:nvSpPr>
            <p:cNvPr id="28" name="Freeform 28">
              <a:extLst>
                <a:ext uri="{FF2B5EF4-FFF2-40B4-BE49-F238E27FC236}">
                  <a16:creationId xmlns:a16="http://schemas.microsoft.com/office/drawing/2014/main" id="{DD9CF1AB-431C-A031-5AD7-AF362D8C5F8E}"/>
                </a:ext>
              </a:extLst>
            </p:cNvPr>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9" name="TextBox 29">
              <a:extLst>
                <a:ext uri="{FF2B5EF4-FFF2-40B4-BE49-F238E27FC236}">
                  <a16:creationId xmlns:a16="http://schemas.microsoft.com/office/drawing/2014/main" id="{B7B417F4-6720-D642-8F5C-182EE5872241}"/>
                </a:ext>
              </a:extLst>
            </p:cNvPr>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30" name="TextBox 30">
            <a:extLst>
              <a:ext uri="{FF2B5EF4-FFF2-40B4-BE49-F238E27FC236}">
                <a16:creationId xmlns:a16="http://schemas.microsoft.com/office/drawing/2014/main" id="{BA4892CF-744C-B3ED-FB29-47537DF6B6B4}"/>
              </a:ext>
            </a:extLst>
          </p:cNvPr>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12</a:t>
            </a:r>
          </a:p>
        </p:txBody>
      </p:sp>
      <p:sp>
        <p:nvSpPr>
          <p:cNvPr id="3" name="Google Shape;369;p13">
            <a:extLst>
              <a:ext uri="{FF2B5EF4-FFF2-40B4-BE49-F238E27FC236}">
                <a16:creationId xmlns:a16="http://schemas.microsoft.com/office/drawing/2014/main" id="{04614B92-447E-5A20-F54B-1983FE37392F}"/>
              </a:ext>
            </a:extLst>
          </p:cNvPr>
          <p:cNvSpPr txBox="1"/>
          <p:nvPr/>
        </p:nvSpPr>
        <p:spPr>
          <a:xfrm>
            <a:off x="4756740" y="4669409"/>
            <a:ext cx="354418" cy="538609"/>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500" b="1" dirty="0">
                <a:solidFill>
                  <a:srgbClr val="000000"/>
                </a:solidFill>
                <a:latin typeface="Arial"/>
                <a:ea typeface="Arial"/>
                <a:cs typeface="Arial"/>
                <a:sym typeface="Arial"/>
              </a:rPr>
              <a:t>1</a:t>
            </a:r>
            <a:endParaRPr dirty="0"/>
          </a:p>
        </p:txBody>
      </p:sp>
      <p:sp>
        <p:nvSpPr>
          <p:cNvPr id="4" name="Google Shape;370;p13">
            <a:extLst>
              <a:ext uri="{FF2B5EF4-FFF2-40B4-BE49-F238E27FC236}">
                <a16:creationId xmlns:a16="http://schemas.microsoft.com/office/drawing/2014/main" id="{D650BA02-D7CE-AF52-4D29-C22FF12A151F}"/>
              </a:ext>
            </a:extLst>
          </p:cNvPr>
          <p:cNvSpPr txBox="1"/>
          <p:nvPr/>
        </p:nvSpPr>
        <p:spPr>
          <a:xfrm>
            <a:off x="12573000" y="4478339"/>
            <a:ext cx="2473910" cy="46037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3500" b="1" dirty="0">
                <a:solidFill>
                  <a:srgbClr val="000000"/>
                </a:solidFill>
                <a:latin typeface="Arial"/>
                <a:ea typeface="Arial"/>
                <a:cs typeface="Arial"/>
                <a:sym typeface="Arial"/>
              </a:rPr>
              <a:t>2</a:t>
            </a:r>
            <a:endParaRPr dirty="0"/>
          </a:p>
        </p:txBody>
      </p:sp>
      <p:sp>
        <p:nvSpPr>
          <p:cNvPr id="6" name="TextBox 5">
            <a:extLst>
              <a:ext uri="{FF2B5EF4-FFF2-40B4-BE49-F238E27FC236}">
                <a16:creationId xmlns:a16="http://schemas.microsoft.com/office/drawing/2014/main" id="{529AD8A9-0819-9890-52AE-DD8C7140E35C}"/>
              </a:ext>
            </a:extLst>
          </p:cNvPr>
          <p:cNvSpPr txBox="1"/>
          <p:nvPr/>
        </p:nvSpPr>
        <p:spPr>
          <a:xfrm>
            <a:off x="2590800" y="5523681"/>
            <a:ext cx="5638800" cy="2985433"/>
          </a:xfrm>
          <a:prstGeom prst="rect">
            <a:avLst/>
          </a:prstGeom>
          <a:noFill/>
        </p:spPr>
        <p:txBody>
          <a:bodyPr wrap="square" rtlCol="0">
            <a:spAutoFit/>
          </a:bodyPr>
          <a:lstStyle/>
          <a:p>
            <a:r>
              <a:rPr lang="en-US" sz="2400" b="1" dirty="0">
                <a:latin typeface="Muli Light" panose="020B0604020202020204" charset="0"/>
              </a:rPr>
              <a:t>Develop Better caching system:</a:t>
            </a:r>
          </a:p>
          <a:p>
            <a:endParaRPr lang="en-US" sz="2400" dirty="0">
              <a:latin typeface="Muli Light" panose="020B0604020202020204" charset="0"/>
            </a:endParaRPr>
          </a:p>
          <a:p>
            <a:r>
              <a:rPr lang="en-US" sz="2000" dirty="0">
                <a:latin typeface="Muli Light" panose="020B0604020202020204" charset="0"/>
              </a:rPr>
              <a:t>Implement faster hash functions and fuzzy matching within tolerance ranges to reduce lookup time and cache misses, while adding predictive prefetching based on network evolution patterns. These optimizations could potentially increase the current 7.1% speedup to 10-15% performance improvement.</a:t>
            </a:r>
          </a:p>
        </p:txBody>
      </p:sp>
      <p:sp>
        <p:nvSpPr>
          <p:cNvPr id="8" name="TextBox 7">
            <a:extLst>
              <a:ext uri="{FF2B5EF4-FFF2-40B4-BE49-F238E27FC236}">
                <a16:creationId xmlns:a16="http://schemas.microsoft.com/office/drawing/2014/main" id="{1952E2A0-DDC1-2C5B-3E48-4B94788EC950}"/>
              </a:ext>
            </a:extLst>
          </p:cNvPr>
          <p:cNvSpPr txBox="1"/>
          <p:nvPr/>
        </p:nvSpPr>
        <p:spPr>
          <a:xfrm>
            <a:off x="10382249" y="5134094"/>
            <a:ext cx="5943600" cy="4124206"/>
          </a:xfrm>
          <a:prstGeom prst="rect">
            <a:avLst/>
          </a:prstGeom>
          <a:noFill/>
        </p:spPr>
        <p:txBody>
          <a:bodyPr wrap="square" rtlCol="0">
            <a:spAutoFit/>
          </a:bodyPr>
          <a:lstStyle/>
          <a:p>
            <a:r>
              <a:rPr lang="en-US" sz="2400" b="1" dirty="0">
                <a:latin typeface="Muli Light" panose="020B0604020202020204" charset="0"/>
              </a:rPr>
              <a:t>Expand Research Scope:</a:t>
            </a:r>
            <a:r>
              <a:rPr lang="en-US" sz="2400" dirty="0">
                <a:latin typeface="Muli Light" panose="020B0604020202020204" charset="0"/>
              </a:rPr>
              <a:t> </a:t>
            </a:r>
          </a:p>
          <a:p>
            <a:endParaRPr lang="en-US" dirty="0">
              <a:latin typeface="Muli Light" panose="020B0604020202020204" charset="0"/>
            </a:endParaRPr>
          </a:p>
          <a:p>
            <a:r>
              <a:rPr lang="en-US" sz="2000" dirty="0">
                <a:latin typeface="Muli Light" panose="020B0604020202020204" charset="0"/>
              </a:rPr>
              <a:t>Apply generational caching to different NEAT applications beyond Atari games, testing on robotics , real-time strategy games, and neural architecture search problems with longer experiments (100+ generations) to validate performance across diverse domains. Additionally, conduct multiple independent runs with statistical analysis and test with varying population sizes (100-500 genomes) to establish more robust performance baselines and scaling characteristics.</a:t>
            </a:r>
          </a:p>
        </p:txBody>
      </p:sp>
    </p:spTree>
    <p:extLst>
      <p:ext uri="{BB962C8B-B14F-4D97-AF65-F5344CB8AC3E}">
        <p14:creationId xmlns:p14="http://schemas.microsoft.com/office/powerpoint/2010/main" val="1440553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777" b="-1777"/>
            </a:stretch>
          </a:blipFill>
        </p:spPr>
        <p:txBody>
          <a:bodyPr/>
          <a:lstStyle/>
          <a:p>
            <a:endParaRPr lang="en-NL"/>
          </a:p>
        </p:txBody>
      </p:sp>
      <p:grpSp>
        <p:nvGrpSpPr>
          <p:cNvPr id="3" name="Group 3"/>
          <p:cNvGrpSpPr/>
          <p:nvPr/>
        </p:nvGrpSpPr>
        <p:grpSpPr>
          <a:xfrm>
            <a:off x="3749689" y="0"/>
            <a:ext cx="10788622" cy="10287000"/>
            <a:chOff x="0" y="0"/>
            <a:chExt cx="2841448" cy="2709333"/>
          </a:xfrm>
        </p:grpSpPr>
        <p:sp>
          <p:nvSpPr>
            <p:cNvPr id="4" name="Freeform 4"/>
            <p:cNvSpPr/>
            <p:nvPr/>
          </p:nvSpPr>
          <p:spPr>
            <a:xfrm>
              <a:off x="0" y="0"/>
              <a:ext cx="2841448" cy="2709333"/>
            </a:xfrm>
            <a:custGeom>
              <a:avLst/>
              <a:gdLst/>
              <a:ahLst/>
              <a:cxnLst/>
              <a:rect l="l" t="t" r="r" b="b"/>
              <a:pathLst>
                <a:path w="2841448" h="2709333">
                  <a:moveTo>
                    <a:pt x="0" y="0"/>
                  </a:moveTo>
                  <a:lnTo>
                    <a:pt x="2841448" y="0"/>
                  </a:lnTo>
                  <a:lnTo>
                    <a:pt x="2841448" y="2709333"/>
                  </a:lnTo>
                  <a:lnTo>
                    <a:pt x="0" y="2709333"/>
                  </a:lnTo>
                  <a:close/>
                </a:path>
              </a:pathLst>
            </a:custGeom>
            <a:solidFill>
              <a:srgbClr val="155CBB">
                <a:alpha val="74902"/>
              </a:srgbClr>
            </a:solidFill>
          </p:spPr>
          <p:txBody>
            <a:bodyPr/>
            <a:lstStyle/>
            <a:p>
              <a:endParaRPr lang="en-NL"/>
            </a:p>
          </p:txBody>
        </p:sp>
        <p:sp>
          <p:nvSpPr>
            <p:cNvPr id="5" name="TextBox 5"/>
            <p:cNvSpPr txBox="1"/>
            <p:nvPr/>
          </p:nvSpPr>
          <p:spPr>
            <a:xfrm>
              <a:off x="0" y="-38100"/>
              <a:ext cx="2841448" cy="2747433"/>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4060155" y="3344870"/>
            <a:ext cx="10167690" cy="3886185"/>
          </a:xfrm>
          <a:prstGeom prst="rect">
            <a:avLst/>
          </a:prstGeom>
        </p:spPr>
        <p:txBody>
          <a:bodyPr lIns="0" tIns="0" rIns="0" bIns="0" rtlCol="0" anchor="t">
            <a:spAutoFit/>
          </a:bodyPr>
          <a:lstStyle/>
          <a:p>
            <a:pPr algn="ctr">
              <a:lnSpc>
                <a:spcPts val="14999"/>
              </a:lnSpc>
            </a:pPr>
            <a:r>
              <a:rPr lang="en-US" sz="14999" spc="749">
                <a:solidFill>
                  <a:srgbClr val="FFFBF7"/>
                </a:solidFill>
                <a:latin typeface="Anton"/>
                <a:ea typeface="Anton"/>
                <a:cs typeface="Anton"/>
                <a:sym typeface="Anton"/>
              </a:rPr>
              <a:t>THANK</a:t>
            </a:r>
          </a:p>
          <a:p>
            <a:pPr algn="ctr">
              <a:lnSpc>
                <a:spcPts val="14999"/>
              </a:lnSpc>
            </a:pPr>
            <a:r>
              <a:rPr lang="en-US" sz="14999" spc="749">
                <a:solidFill>
                  <a:srgbClr val="FFFBF7"/>
                </a:solidFill>
                <a:latin typeface="Anton"/>
                <a:ea typeface="Anton"/>
                <a:cs typeface="Anton"/>
                <a:sym typeface="Anton"/>
              </a:rPr>
              <a:t>YOU</a:t>
            </a:r>
          </a:p>
        </p:txBody>
      </p:sp>
      <p:sp>
        <p:nvSpPr>
          <p:cNvPr id="7" name="TextBox 7"/>
          <p:cNvSpPr txBox="1"/>
          <p:nvPr/>
        </p:nvSpPr>
        <p:spPr>
          <a:xfrm>
            <a:off x="3283182" y="7013298"/>
            <a:ext cx="11721636" cy="1154162"/>
          </a:xfrm>
          <a:prstGeom prst="rect">
            <a:avLst/>
          </a:prstGeom>
        </p:spPr>
        <p:txBody>
          <a:bodyPr lIns="0" tIns="0" rIns="0" bIns="0" rtlCol="0" anchor="t">
            <a:spAutoFit/>
          </a:bodyPr>
          <a:lstStyle/>
          <a:p>
            <a:pPr algn="ctr">
              <a:lnSpc>
                <a:spcPts val="3000"/>
              </a:lnSpc>
            </a:pPr>
            <a:r>
              <a:rPr lang="en-US" sz="3000" dirty="0">
                <a:solidFill>
                  <a:srgbClr val="FFFBF7"/>
                </a:solidFill>
                <a:latin typeface="Muli Light"/>
                <a:ea typeface="Muli Light"/>
                <a:cs typeface="Muli Light"/>
                <a:sym typeface="Muli Light"/>
              </a:rPr>
              <a:t>Presented by M’hamed Belalia</a:t>
            </a:r>
          </a:p>
          <a:p>
            <a:pPr algn="ctr">
              <a:lnSpc>
                <a:spcPts val="3000"/>
              </a:lnSpc>
            </a:pPr>
            <a:r>
              <a:rPr lang="en-US" sz="3000" dirty="0">
                <a:solidFill>
                  <a:srgbClr val="FFFBF7"/>
                </a:solidFill>
                <a:latin typeface="Muli Light"/>
                <a:ea typeface="Muli Light"/>
                <a:cs typeface="Muli Light"/>
                <a:sym typeface="Muli Light"/>
              </a:rPr>
              <a:t>Vrije Universiteit Amsterdam</a:t>
            </a:r>
          </a:p>
          <a:p>
            <a:pPr algn="ctr">
              <a:lnSpc>
                <a:spcPts val="3000"/>
              </a:lnSpc>
            </a:pPr>
            <a:endParaRPr lang="en-US" sz="3000" dirty="0">
              <a:solidFill>
                <a:srgbClr val="FFFBF7"/>
              </a:solidFill>
              <a:latin typeface="Muli Light"/>
              <a:ea typeface="Muli Light"/>
              <a:cs typeface="Muli Light"/>
              <a:sym typeface="Muli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grpSp>
        <p:nvGrpSpPr>
          <p:cNvPr id="2" name="Group 2"/>
          <p:cNvGrpSpPr/>
          <p:nvPr/>
        </p:nvGrpSpPr>
        <p:grpSpPr>
          <a:xfrm>
            <a:off x="0" y="4289907"/>
            <a:ext cx="9832466" cy="3360643"/>
            <a:chOff x="0" y="0"/>
            <a:chExt cx="2589621" cy="885108"/>
          </a:xfrm>
        </p:grpSpPr>
        <p:sp>
          <p:nvSpPr>
            <p:cNvPr id="3" name="Freeform 3"/>
            <p:cNvSpPr/>
            <p:nvPr/>
          </p:nvSpPr>
          <p:spPr>
            <a:xfrm>
              <a:off x="0" y="0"/>
              <a:ext cx="2589621" cy="885108"/>
            </a:xfrm>
            <a:custGeom>
              <a:avLst/>
              <a:gdLst/>
              <a:ahLst/>
              <a:cxnLst/>
              <a:rect l="l" t="t" r="r" b="b"/>
              <a:pathLst>
                <a:path w="2589621" h="885108">
                  <a:moveTo>
                    <a:pt x="0" y="0"/>
                  </a:moveTo>
                  <a:lnTo>
                    <a:pt x="2589621" y="0"/>
                  </a:lnTo>
                  <a:lnTo>
                    <a:pt x="2589621" y="885108"/>
                  </a:lnTo>
                  <a:lnTo>
                    <a:pt x="0" y="885108"/>
                  </a:lnTo>
                  <a:close/>
                </a:path>
              </a:pathLst>
            </a:custGeom>
            <a:solidFill>
              <a:srgbClr val="155CBB">
                <a:alpha val="74902"/>
              </a:srgbClr>
            </a:solidFill>
          </p:spPr>
          <p:txBody>
            <a:bodyPr/>
            <a:lstStyle/>
            <a:p>
              <a:endParaRPr lang="en-NL"/>
            </a:p>
          </p:txBody>
        </p:sp>
        <p:sp>
          <p:nvSpPr>
            <p:cNvPr id="4" name="TextBox 4"/>
            <p:cNvSpPr txBox="1"/>
            <p:nvPr/>
          </p:nvSpPr>
          <p:spPr>
            <a:xfrm>
              <a:off x="0" y="-38100"/>
              <a:ext cx="2589621" cy="923208"/>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9832466" y="4289907"/>
            <a:ext cx="4227767" cy="3360643"/>
            <a:chOff x="0" y="0"/>
            <a:chExt cx="5637023" cy="4480857"/>
          </a:xfrm>
        </p:grpSpPr>
        <p:pic>
          <p:nvPicPr>
            <p:cNvPr id="6" name="Picture 6"/>
            <p:cNvPicPr>
              <a:picLocks noChangeAspect="1"/>
            </p:cNvPicPr>
            <p:nvPr/>
          </p:nvPicPr>
          <p:blipFill>
            <a:blip r:embed="rId2"/>
            <a:srcRect l="14618" r="14618"/>
            <a:stretch>
              <a:fillRect/>
            </a:stretch>
          </p:blipFill>
          <p:spPr>
            <a:xfrm>
              <a:off x="0" y="0"/>
              <a:ext cx="5637023" cy="4480857"/>
            </a:xfrm>
            <a:prstGeom prst="rect">
              <a:avLst/>
            </a:prstGeom>
          </p:spPr>
        </p:pic>
      </p:grpSp>
      <p:sp>
        <p:nvSpPr>
          <p:cNvPr id="7" name="TextBox 7"/>
          <p:cNvSpPr txBox="1"/>
          <p:nvPr/>
        </p:nvSpPr>
        <p:spPr>
          <a:xfrm>
            <a:off x="1736665" y="2807901"/>
            <a:ext cx="8496705" cy="1201699"/>
          </a:xfrm>
          <a:prstGeom prst="rect">
            <a:avLst/>
          </a:prstGeom>
        </p:spPr>
        <p:txBody>
          <a:bodyPr lIns="0" tIns="0" rIns="0" bIns="0" rtlCol="0" anchor="t">
            <a:spAutoFit/>
          </a:bodyPr>
          <a:lstStyle/>
          <a:p>
            <a:pPr algn="l">
              <a:lnSpc>
                <a:spcPts val="9060"/>
              </a:lnSpc>
            </a:pPr>
            <a:r>
              <a:rPr lang="en-US" sz="9060" spc="453">
                <a:solidFill>
                  <a:srgbClr val="09418C"/>
                </a:solidFill>
                <a:latin typeface="Anton"/>
                <a:ea typeface="Anton"/>
                <a:cs typeface="Anton"/>
                <a:sym typeface="Anton"/>
              </a:rPr>
              <a:t>ABSTRACT</a:t>
            </a:r>
          </a:p>
        </p:txBody>
      </p:sp>
      <p:sp>
        <p:nvSpPr>
          <p:cNvPr id="8" name="TextBox 8"/>
          <p:cNvSpPr txBox="1"/>
          <p:nvPr/>
        </p:nvSpPr>
        <p:spPr>
          <a:xfrm>
            <a:off x="1447800" y="4430383"/>
            <a:ext cx="7159043" cy="3079689"/>
          </a:xfrm>
          <a:prstGeom prst="rect">
            <a:avLst/>
          </a:prstGeom>
        </p:spPr>
        <p:txBody>
          <a:bodyPr lIns="0" tIns="0" rIns="0" bIns="0" rtlCol="0" anchor="t">
            <a:spAutoFit/>
          </a:bodyPr>
          <a:lstStyle/>
          <a:p>
            <a:pPr>
              <a:lnSpc>
                <a:spcPts val="3000"/>
              </a:lnSpc>
            </a:pPr>
            <a:r>
              <a:rPr lang="en-US" sz="3200" dirty="0" err="1">
                <a:solidFill>
                  <a:schemeClr val="bg1"/>
                </a:solidFill>
                <a:latin typeface="Muli Light" panose="020B0604020202020204" charset="0"/>
              </a:rPr>
              <a:t>Neuroevolution</a:t>
            </a:r>
            <a:r>
              <a:rPr lang="en-US" sz="3200" dirty="0">
                <a:solidFill>
                  <a:schemeClr val="bg1"/>
                </a:solidFill>
                <a:latin typeface="Muli Light" panose="020B0604020202020204" charset="0"/>
              </a:rPr>
              <a:t> algorithms face computational bottlenecks with 70%+ of time spent on repetitive neural network evaluations. This research implements generational caching using LRU eviction to store neural computation results across NEAT generations</a:t>
            </a:r>
            <a:r>
              <a:rPr lang="en-US" sz="3000" dirty="0">
                <a:solidFill>
                  <a:schemeClr val="bg1"/>
                </a:solidFill>
                <a:latin typeface="Muli Light" panose="020B0604020202020204" charset="0"/>
                <a:ea typeface="Muli Light"/>
                <a:cs typeface="Muli Light"/>
                <a:sym typeface="Muli Light"/>
              </a:rPr>
              <a:t>.</a:t>
            </a:r>
          </a:p>
        </p:txBody>
      </p:sp>
      <p:grpSp>
        <p:nvGrpSpPr>
          <p:cNvPr id="9" name="Group 9"/>
          <p:cNvGrpSpPr/>
          <p:nvPr/>
        </p:nvGrpSpPr>
        <p:grpSpPr>
          <a:xfrm>
            <a:off x="14060233" y="4289907"/>
            <a:ext cx="4227767" cy="3360643"/>
            <a:chOff x="0" y="0"/>
            <a:chExt cx="5637023" cy="4480857"/>
          </a:xfrm>
        </p:grpSpPr>
        <p:pic>
          <p:nvPicPr>
            <p:cNvPr id="10" name="Picture 10"/>
            <p:cNvPicPr>
              <a:picLocks noChangeAspect="1"/>
            </p:cNvPicPr>
            <p:nvPr/>
          </p:nvPicPr>
          <p:blipFill>
            <a:blip r:embed="rId3"/>
            <a:srcRect l="13360" r="13360"/>
            <a:stretch>
              <a:fillRect/>
            </a:stretch>
          </p:blipFill>
          <p:spPr>
            <a:xfrm>
              <a:off x="0" y="0"/>
              <a:ext cx="5637023" cy="4480857"/>
            </a:xfrm>
            <a:prstGeom prst="rect">
              <a:avLst/>
            </a:prstGeom>
          </p:spPr>
        </p:pic>
      </p:grpSp>
      <p:grpSp>
        <p:nvGrpSpPr>
          <p:cNvPr id="11" name="Group 11"/>
          <p:cNvGrpSpPr/>
          <p:nvPr/>
        </p:nvGrpSpPr>
        <p:grpSpPr>
          <a:xfrm>
            <a:off x="17259300" y="9258300"/>
            <a:ext cx="1028700" cy="1028700"/>
            <a:chOff x="0" y="0"/>
            <a:chExt cx="270933" cy="270933"/>
          </a:xfrm>
        </p:grpSpPr>
        <p:sp>
          <p:nvSpPr>
            <p:cNvPr id="12" name="Freeform 12"/>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3" name="TextBox 13"/>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0" y="0"/>
            <a:ext cx="1028700" cy="1028700"/>
            <a:chOff x="0" y="0"/>
            <a:chExt cx="270933" cy="270933"/>
          </a:xfrm>
        </p:grpSpPr>
        <p:sp>
          <p:nvSpPr>
            <p:cNvPr id="15" name="Freeform 15"/>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6" name="TextBox 16"/>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7" name="TextBox 17"/>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4895648" y="2671829"/>
            <a:ext cx="8496705" cy="1201699"/>
          </a:xfrm>
          <a:prstGeom prst="rect">
            <a:avLst/>
          </a:prstGeom>
        </p:spPr>
        <p:txBody>
          <a:bodyPr lIns="0" tIns="0" rIns="0" bIns="0" rtlCol="0" anchor="t">
            <a:spAutoFit/>
          </a:bodyPr>
          <a:lstStyle/>
          <a:p>
            <a:pPr algn="ctr">
              <a:lnSpc>
                <a:spcPts val="9060"/>
              </a:lnSpc>
            </a:pPr>
            <a:r>
              <a:rPr lang="en-US" sz="9060" spc="453">
                <a:solidFill>
                  <a:srgbClr val="09418C"/>
                </a:solidFill>
                <a:latin typeface="Anton"/>
                <a:ea typeface="Anton"/>
                <a:cs typeface="Anton"/>
                <a:sym typeface="Anton"/>
              </a:rPr>
              <a:t>OVERVIEW</a:t>
            </a:r>
          </a:p>
        </p:txBody>
      </p:sp>
      <p:grpSp>
        <p:nvGrpSpPr>
          <p:cNvPr id="3" name="Group 3"/>
          <p:cNvGrpSpPr/>
          <p:nvPr/>
        </p:nvGrpSpPr>
        <p:grpSpPr>
          <a:xfrm>
            <a:off x="7129709" y="4149753"/>
            <a:ext cx="1028700" cy="3360643"/>
            <a:chOff x="0" y="0"/>
            <a:chExt cx="270933" cy="885108"/>
          </a:xfrm>
        </p:grpSpPr>
        <p:sp>
          <p:nvSpPr>
            <p:cNvPr id="4" name="Freeform 4"/>
            <p:cNvSpPr/>
            <p:nvPr/>
          </p:nvSpPr>
          <p:spPr>
            <a:xfrm>
              <a:off x="0" y="0"/>
              <a:ext cx="270933" cy="885108"/>
            </a:xfrm>
            <a:custGeom>
              <a:avLst/>
              <a:gdLst/>
              <a:ahLst/>
              <a:cxnLst/>
              <a:rect l="l" t="t" r="r" b="b"/>
              <a:pathLst>
                <a:path w="270933" h="885108">
                  <a:moveTo>
                    <a:pt x="0" y="0"/>
                  </a:moveTo>
                  <a:lnTo>
                    <a:pt x="270933" y="0"/>
                  </a:lnTo>
                  <a:lnTo>
                    <a:pt x="270933" y="885108"/>
                  </a:lnTo>
                  <a:lnTo>
                    <a:pt x="0" y="885108"/>
                  </a:lnTo>
                  <a:close/>
                </a:path>
              </a:pathLst>
            </a:custGeom>
            <a:solidFill>
              <a:srgbClr val="155CBB">
                <a:alpha val="74902"/>
              </a:srgbClr>
            </a:solidFill>
          </p:spPr>
          <p:txBody>
            <a:bodyPr/>
            <a:lstStyle/>
            <a:p>
              <a:endParaRPr lang="en-NL"/>
            </a:p>
          </p:txBody>
        </p:sp>
        <p:sp>
          <p:nvSpPr>
            <p:cNvPr id="5" name="TextBox 5"/>
            <p:cNvSpPr txBox="1"/>
            <p:nvPr/>
          </p:nvSpPr>
          <p:spPr>
            <a:xfrm>
              <a:off x="0" y="-38100"/>
              <a:ext cx="270933" cy="923208"/>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3807361" y="4545469"/>
            <a:ext cx="3777199" cy="400050"/>
          </a:xfrm>
          <a:prstGeom prst="rect">
            <a:avLst/>
          </a:prstGeom>
        </p:spPr>
        <p:txBody>
          <a:bodyPr lIns="0" tIns="0" rIns="0" bIns="0" rtlCol="0" anchor="t">
            <a:spAutoFit/>
          </a:bodyPr>
          <a:lstStyle/>
          <a:p>
            <a:pPr algn="l">
              <a:lnSpc>
                <a:spcPts val="3000"/>
              </a:lnSpc>
            </a:pPr>
            <a:r>
              <a:rPr lang="en-US" sz="3000" dirty="0">
                <a:solidFill>
                  <a:srgbClr val="000000"/>
                </a:solidFill>
                <a:latin typeface="Muli Light"/>
                <a:ea typeface="Muli Light"/>
                <a:cs typeface="Muli Light"/>
                <a:sym typeface="Muli Light"/>
              </a:rPr>
              <a:t>Introduction</a:t>
            </a:r>
          </a:p>
        </p:txBody>
      </p:sp>
      <p:sp>
        <p:nvSpPr>
          <p:cNvPr id="7" name="TextBox 7"/>
          <p:cNvSpPr txBox="1"/>
          <p:nvPr/>
        </p:nvSpPr>
        <p:spPr>
          <a:xfrm>
            <a:off x="3807361" y="5285880"/>
            <a:ext cx="3777199" cy="400050"/>
          </a:xfrm>
          <a:prstGeom prst="rect">
            <a:avLst/>
          </a:prstGeom>
        </p:spPr>
        <p:txBody>
          <a:bodyPr lIns="0" tIns="0" rIns="0" bIns="0" rtlCol="0" anchor="t">
            <a:spAutoFit/>
          </a:bodyPr>
          <a:lstStyle/>
          <a:p>
            <a:pPr algn="l">
              <a:lnSpc>
                <a:spcPts val="3000"/>
              </a:lnSpc>
            </a:pPr>
            <a:r>
              <a:rPr lang="en-US" sz="3000" dirty="0">
                <a:solidFill>
                  <a:srgbClr val="000000"/>
                </a:solidFill>
                <a:latin typeface="Muli Light"/>
                <a:ea typeface="Muli Light"/>
                <a:cs typeface="Muli Light"/>
                <a:sym typeface="Muli Light"/>
              </a:rPr>
              <a:t>Problem</a:t>
            </a:r>
          </a:p>
        </p:txBody>
      </p:sp>
      <p:sp>
        <p:nvSpPr>
          <p:cNvPr id="9" name="TextBox 9"/>
          <p:cNvSpPr txBox="1"/>
          <p:nvPr/>
        </p:nvSpPr>
        <p:spPr>
          <a:xfrm>
            <a:off x="3716743" y="6005018"/>
            <a:ext cx="3777199" cy="400050"/>
          </a:xfrm>
          <a:prstGeom prst="rect">
            <a:avLst/>
          </a:prstGeom>
        </p:spPr>
        <p:txBody>
          <a:bodyPr lIns="0" tIns="0" rIns="0" bIns="0" rtlCol="0" anchor="t">
            <a:spAutoFit/>
          </a:bodyPr>
          <a:lstStyle/>
          <a:p>
            <a:pPr algn="l">
              <a:lnSpc>
                <a:spcPts val="3000"/>
              </a:lnSpc>
            </a:pPr>
            <a:r>
              <a:rPr lang="en-US" sz="3000" dirty="0">
                <a:solidFill>
                  <a:srgbClr val="000000"/>
                </a:solidFill>
                <a:latin typeface="Muli Light"/>
                <a:ea typeface="Muli Light"/>
                <a:cs typeface="Muli Light"/>
                <a:sym typeface="Muli Light"/>
              </a:rPr>
              <a:t>Theoretical</a:t>
            </a:r>
          </a:p>
        </p:txBody>
      </p:sp>
      <p:grpSp>
        <p:nvGrpSpPr>
          <p:cNvPr id="10" name="Group 10"/>
          <p:cNvGrpSpPr/>
          <p:nvPr/>
        </p:nvGrpSpPr>
        <p:grpSpPr>
          <a:xfrm>
            <a:off x="11720759" y="4149753"/>
            <a:ext cx="1028700" cy="2790302"/>
            <a:chOff x="0" y="0"/>
            <a:chExt cx="270933" cy="734894"/>
          </a:xfrm>
        </p:grpSpPr>
        <p:sp>
          <p:nvSpPr>
            <p:cNvPr id="11" name="Freeform 11"/>
            <p:cNvSpPr/>
            <p:nvPr/>
          </p:nvSpPr>
          <p:spPr>
            <a:xfrm>
              <a:off x="0" y="0"/>
              <a:ext cx="270933" cy="734894"/>
            </a:xfrm>
            <a:custGeom>
              <a:avLst/>
              <a:gdLst/>
              <a:ahLst/>
              <a:cxnLst/>
              <a:rect l="l" t="t" r="r" b="b"/>
              <a:pathLst>
                <a:path w="270933" h="734894">
                  <a:moveTo>
                    <a:pt x="0" y="0"/>
                  </a:moveTo>
                  <a:lnTo>
                    <a:pt x="270933" y="0"/>
                  </a:lnTo>
                  <a:lnTo>
                    <a:pt x="270933" y="734894"/>
                  </a:lnTo>
                  <a:lnTo>
                    <a:pt x="0" y="734894"/>
                  </a:lnTo>
                  <a:close/>
                </a:path>
              </a:pathLst>
            </a:custGeom>
            <a:solidFill>
              <a:srgbClr val="155CBB">
                <a:alpha val="74902"/>
              </a:srgbClr>
            </a:solidFill>
          </p:spPr>
          <p:txBody>
            <a:bodyPr/>
            <a:lstStyle/>
            <a:p>
              <a:endParaRPr lang="en-NL"/>
            </a:p>
          </p:txBody>
        </p:sp>
        <p:sp>
          <p:nvSpPr>
            <p:cNvPr id="12" name="TextBox 12"/>
            <p:cNvSpPr txBox="1"/>
            <p:nvPr/>
          </p:nvSpPr>
          <p:spPr>
            <a:xfrm>
              <a:off x="0" y="-38100"/>
              <a:ext cx="270933" cy="772994"/>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3716743" y="6768125"/>
            <a:ext cx="3777199" cy="400050"/>
          </a:xfrm>
          <a:prstGeom prst="rect">
            <a:avLst/>
          </a:prstGeom>
        </p:spPr>
        <p:txBody>
          <a:bodyPr lIns="0" tIns="0" rIns="0" bIns="0" rtlCol="0" anchor="t">
            <a:spAutoFit/>
          </a:bodyPr>
          <a:lstStyle/>
          <a:p>
            <a:pPr algn="l">
              <a:lnSpc>
                <a:spcPts val="3000"/>
              </a:lnSpc>
            </a:pPr>
            <a:r>
              <a:rPr lang="en-US" sz="3000" dirty="0">
                <a:solidFill>
                  <a:srgbClr val="000000"/>
                </a:solidFill>
                <a:latin typeface="Muli Light"/>
                <a:ea typeface="Muli Light"/>
                <a:cs typeface="Muli Light"/>
                <a:sym typeface="Muli Light"/>
              </a:rPr>
              <a:t>Objective</a:t>
            </a:r>
          </a:p>
        </p:txBody>
      </p:sp>
      <p:sp>
        <p:nvSpPr>
          <p:cNvPr id="14" name="TextBox 14"/>
          <p:cNvSpPr txBox="1"/>
          <p:nvPr/>
        </p:nvSpPr>
        <p:spPr>
          <a:xfrm>
            <a:off x="8491784" y="5276063"/>
            <a:ext cx="3777199" cy="400050"/>
          </a:xfrm>
          <a:prstGeom prst="rect">
            <a:avLst/>
          </a:prstGeom>
        </p:spPr>
        <p:txBody>
          <a:bodyPr lIns="0" tIns="0" rIns="0" bIns="0" rtlCol="0" anchor="t">
            <a:spAutoFit/>
          </a:bodyPr>
          <a:lstStyle/>
          <a:p>
            <a:pPr algn="l">
              <a:lnSpc>
                <a:spcPts val="3000"/>
              </a:lnSpc>
            </a:pPr>
            <a:r>
              <a:rPr lang="en-US" sz="3000" dirty="0">
                <a:solidFill>
                  <a:srgbClr val="000000"/>
                </a:solidFill>
                <a:latin typeface="Muli Light"/>
                <a:ea typeface="Muli Light"/>
                <a:cs typeface="Muli Light"/>
                <a:sym typeface="Muli Light"/>
              </a:rPr>
              <a:t>Hypothesis</a:t>
            </a:r>
          </a:p>
        </p:txBody>
      </p:sp>
      <p:sp>
        <p:nvSpPr>
          <p:cNvPr id="15" name="TextBox 15"/>
          <p:cNvSpPr txBox="1"/>
          <p:nvPr/>
        </p:nvSpPr>
        <p:spPr>
          <a:xfrm>
            <a:off x="8491784" y="6060580"/>
            <a:ext cx="3777199" cy="400050"/>
          </a:xfrm>
          <a:prstGeom prst="rect">
            <a:avLst/>
          </a:prstGeom>
        </p:spPr>
        <p:txBody>
          <a:bodyPr lIns="0" tIns="0" rIns="0" bIns="0" rtlCol="0" anchor="t">
            <a:spAutoFit/>
          </a:bodyPr>
          <a:lstStyle/>
          <a:p>
            <a:pPr algn="l">
              <a:lnSpc>
                <a:spcPts val="3000"/>
              </a:lnSpc>
            </a:pPr>
            <a:r>
              <a:rPr lang="en-US" sz="3000" dirty="0">
                <a:solidFill>
                  <a:srgbClr val="000000"/>
                </a:solidFill>
                <a:latin typeface="Muli Light"/>
                <a:ea typeface="Muli Light"/>
                <a:cs typeface="Muli Light"/>
                <a:sym typeface="Muli Light"/>
              </a:rPr>
              <a:t>Design</a:t>
            </a:r>
          </a:p>
        </p:txBody>
      </p:sp>
      <p:sp>
        <p:nvSpPr>
          <p:cNvPr id="16" name="TextBox 16"/>
          <p:cNvSpPr txBox="1"/>
          <p:nvPr/>
        </p:nvSpPr>
        <p:spPr>
          <a:xfrm>
            <a:off x="8491784" y="6803530"/>
            <a:ext cx="4050235" cy="400050"/>
          </a:xfrm>
          <a:prstGeom prst="rect">
            <a:avLst/>
          </a:prstGeom>
        </p:spPr>
        <p:txBody>
          <a:bodyPr lIns="0" tIns="0" rIns="0" bIns="0" rtlCol="0" anchor="t">
            <a:spAutoFit/>
          </a:bodyPr>
          <a:lstStyle/>
          <a:p>
            <a:pPr algn="l">
              <a:lnSpc>
                <a:spcPts val="3000"/>
              </a:lnSpc>
            </a:pPr>
            <a:r>
              <a:rPr lang="en-US" sz="3000" dirty="0">
                <a:solidFill>
                  <a:srgbClr val="000000"/>
                </a:solidFill>
                <a:latin typeface="Muli Light"/>
                <a:ea typeface="Muli Light"/>
                <a:cs typeface="Muli Light"/>
                <a:sym typeface="Muli Light"/>
              </a:rPr>
              <a:t>Implementation</a:t>
            </a:r>
          </a:p>
        </p:txBody>
      </p:sp>
      <p:sp>
        <p:nvSpPr>
          <p:cNvPr id="17" name="TextBox 17"/>
          <p:cNvSpPr txBox="1"/>
          <p:nvPr/>
        </p:nvSpPr>
        <p:spPr>
          <a:xfrm>
            <a:off x="13082834" y="4513719"/>
            <a:ext cx="3777199" cy="400050"/>
          </a:xfrm>
          <a:prstGeom prst="rect">
            <a:avLst/>
          </a:prstGeom>
        </p:spPr>
        <p:txBody>
          <a:bodyPr lIns="0" tIns="0" rIns="0" bIns="0" rtlCol="0" anchor="t">
            <a:spAutoFit/>
          </a:bodyPr>
          <a:lstStyle/>
          <a:p>
            <a:pPr algn="l">
              <a:lnSpc>
                <a:spcPts val="3000"/>
              </a:lnSpc>
            </a:pPr>
            <a:r>
              <a:rPr lang="en-US" sz="3000">
                <a:solidFill>
                  <a:srgbClr val="000000"/>
                </a:solidFill>
                <a:latin typeface="Muli Light"/>
                <a:ea typeface="Muli Light"/>
                <a:cs typeface="Muli Light"/>
                <a:sym typeface="Muli Light"/>
              </a:rPr>
              <a:t>Result</a:t>
            </a:r>
          </a:p>
        </p:txBody>
      </p:sp>
      <p:sp>
        <p:nvSpPr>
          <p:cNvPr id="18" name="TextBox 18"/>
          <p:cNvSpPr txBox="1"/>
          <p:nvPr/>
        </p:nvSpPr>
        <p:spPr>
          <a:xfrm>
            <a:off x="13082834" y="5254130"/>
            <a:ext cx="3777199" cy="400050"/>
          </a:xfrm>
          <a:prstGeom prst="rect">
            <a:avLst/>
          </a:prstGeom>
        </p:spPr>
        <p:txBody>
          <a:bodyPr lIns="0" tIns="0" rIns="0" bIns="0" rtlCol="0" anchor="t">
            <a:spAutoFit/>
          </a:bodyPr>
          <a:lstStyle/>
          <a:p>
            <a:pPr algn="l">
              <a:lnSpc>
                <a:spcPts val="3000"/>
              </a:lnSpc>
            </a:pPr>
            <a:r>
              <a:rPr lang="en-US" sz="3000">
                <a:solidFill>
                  <a:srgbClr val="000000"/>
                </a:solidFill>
                <a:latin typeface="Muli Light"/>
                <a:ea typeface="Muli Light"/>
                <a:cs typeface="Muli Light"/>
                <a:sym typeface="Muli Light"/>
              </a:rPr>
              <a:t>Conclusion</a:t>
            </a:r>
          </a:p>
        </p:txBody>
      </p:sp>
      <p:sp>
        <p:nvSpPr>
          <p:cNvPr id="19" name="TextBox 19"/>
          <p:cNvSpPr txBox="1"/>
          <p:nvPr/>
        </p:nvSpPr>
        <p:spPr>
          <a:xfrm>
            <a:off x="13082834" y="5997080"/>
            <a:ext cx="3777199" cy="400050"/>
          </a:xfrm>
          <a:prstGeom prst="rect">
            <a:avLst/>
          </a:prstGeom>
        </p:spPr>
        <p:txBody>
          <a:bodyPr lIns="0" tIns="0" rIns="0" bIns="0" rtlCol="0" anchor="t">
            <a:spAutoFit/>
          </a:bodyPr>
          <a:lstStyle/>
          <a:p>
            <a:pPr algn="l">
              <a:lnSpc>
                <a:spcPts val="3000"/>
              </a:lnSpc>
            </a:pPr>
            <a:r>
              <a:rPr lang="en-US" sz="3000">
                <a:solidFill>
                  <a:srgbClr val="000000"/>
                </a:solidFill>
                <a:latin typeface="Muli Light"/>
                <a:ea typeface="Muli Light"/>
                <a:cs typeface="Muli Light"/>
                <a:sym typeface="Muli Light"/>
              </a:rPr>
              <a:t>Recommendation</a:t>
            </a:r>
          </a:p>
        </p:txBody>
      </p:sp>
      <p:grpSp>
        <p:nvGrpSpPr>
          <p:cNvPr id="20" name="Group 20"/>
          <p:cNvGrpSpPr/>
          <p:nvPr/>
        </p:nvGrpSpPr>
        <p:grpSpPr>
          <a:xfrm>
            <a:off x="2535307" y="4149753"/>
            <a:ext cx="1028700" cy="3360643"/>
            <a:chOff x="0" y="0"/>
            <a:chExt cx="270933" cy="885108"/>
          </a:xfrm>
        </p:grpSpPr>
        <p:sp>
          <p:nvSpPr>
            <p:cNvPr id="21" name="Freeform 21"/>
            <p:cNvSpPr/>
            <p:nvPr/>
          </p:nvSpPr>
          <p:spPr>
            <a:xfrm>
              <a:off x="0" y="0"/>
              <a:ext cx="270933" cy="885108"/>
            </a:xfrm>
            <a:custGeom>
              <a:avLst/>
              <a:gdLst/>
              <a:ahLst/>
              <a:cxnLst/>
              <a:rect l="l" t="t" r="r" b="b"/>
              <a:pathLst>
                <a:path w="270933" h="885108">
                  <a:moveTo>
                    <a:pt x="0" y="0"/>
                  </a:moveTo>
                  <a:lnTo>
                    <a:pt x="270933" y="0"/>
                  </a:lnTo>
                  <a:lnTo>
                    <a:pt x="270933" y="885108"/>
                  </a:lnTo>
                  <a:lnTo>
                    <a:pt x="0" y="885108"/>
                  </a:lnTo>
                  <a:close/>
                </a:path>
              </a:pathLst>
            </a:custGeom>
            <a:solidFill>
              <a:srgbClr val="155CBB">
                <a:alpha val="74902"/>
              </a:srgbClr>
            </a:solidFill>
          </p:spPr>
          <p:txBody>
            <a:bodyPr/>
            <a:lstStyle/>
            <a:p>
              <a:endParaRPr lang="en-NL"/>
            </a:p>
          </p:txBody>
        </p:sp>
        <p:sp>
          <p:nvSpPr>
            <p:cNvPr id="22" name="TextBox 22"/>
            <p:cNvSpPr txBox="1"/>
            <p:nvPr/>
          </p:nvSpPr>
          <p:spPr>
            <a:xfrm>
              <a:off x="0" y="-38100"/>
              <a:ext cx="270933" cy="923208"/>
            </a:xfrm>
            <a:prstGeom prst="rect">
              <a:avLst/>
            </a:prstGeom>
          </p:spPr>
          <p:txBody>
            <a:bodyPr lIns="50800" tIns="50800" rIns="50800" bIns="50800" rtlCol="0" anchor="ctr"/>
            <a:lstStyle/>
            <a:p>
              <a:pPr algn="ctr">
                <a:lnSpc>
                  <a:spcPts val="2659"/>
                </a:lnSpc>
              </a:pPr>
              <a:endParaRPr/>
            </a:p>
          </p:txBody>
        </p:sp>
      </p:grpSp>
      <p:sp>
        <p:nvSpPr>
          <p:cNvPr id="23" name="TextBox 23"/>
          <p:cNvSpPr txBox="1"/>
          <p:nvPr/>
        </p:nvSpPr>
        <p:spPr>
          <a:xfrm>
            <a:off x="2625428" y="4523244"/>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01</a:t>
            </a:r>
          </a:p>
        </p:txBody>
      </p:sp>
      <p:sp>
        <p:nvSpPr>
          <p:cNvPr id="24" name="TextBox 24"/>
          <p:cNvSpPr txBox="1"/>
          <p:nvPr/>
        </p:nvSpPr>
        <p:spPr>
          <a:xfrm>
            <a:off x="2625428" y="526365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02</a:t>
            </a:r>
          </a:p>
        </p:txBody>
      </p:sp>
      <p:sp>
        <p:nvSpPr>
          <p:cNvPr id="25" name="TextBox 25"/>
          <p:cNvSpPr txBox="1"/>
          <p:nvPr/>
        </p:nvSpPr>
        <p:spPr>
          <a:xfrm>
            <a:off x="2625428" y="600660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03</a:t>
            </a:r>
          </a:p>
        </p:txBody>
      </p:sp>
      <p:sp>
        <p:nvSpPr>
          <p:cNvPr id="26" name="TextBox 26"/>
          <p:cNvSpPr txBox="1"/>
          <p:nvPr/>
        </p:nvSpPr>
        <p:spPr>
          <a:xfrm>
            <a:off x="2625428" y="674320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04</a:t>
            </a:r>
          </a:p>
        </p:txBody>
      </p:sp>
      <p:sp>
        <p:nvSpPr>
          <p:cNvPr id="27" name="TextBox 27"/>
          <p:cNvSpPr txBox="1"/>
          <p:nvPr/>
        </p:nvSpPr>
        <p:spPr>
          <a:xfrm>
            <a:off x="7219830" y="4523244"/>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05</a:t>
            </a:r>
          </a:p>
        </p:txBody>
      </p:sp>
      <p:sp>
        <p:nvSpPr>
          <p:cNvPr id="28" name="TextBox 28"/>
          <p:cNvSpPr txBox="1"/>
          <p:nvPr/>
        </p:nvSpPr>
        <p:spPr>
          <a:xfrm>
            <a:off x="7219830" y="526365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06</a:t>
            </a:r>
          </a:p>
        </p:txBody>
      </p:sp>
      <p:sp>
        <p:nvSpPr>
          <p:cNvPr id="29" name="TextBox 29"/>
          <p:cNvSpPr txBox="1"/>
          <p:nvPr/>
        </p:nvSpPr>
        <p:spPr>
          <a:xfrm>
            <a:off x="7219830" y="600660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07</a:t>
            </a:r>
          </a:p>
        </p:txBody>
      </p:sp>
      <p:sp>
        <p:nvSpPr>
          <p:cNvPr id="30" name="TextBox 30"/>
          <p:cNvSpPr txBox="1"/>
          <p:nvPr/>
        </p:nvSpPr>
        <p:spPr>
          <a:xfrm>
            <a:off x="7219830" y="674320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08</a:t>
            </a:r>
          </a:p>
        </p:txBody>
      </p:sp>
      <p:sp>
        <p:nvSpPr>
          <p:cNvPr id="31" name="TextBox 31"/>
          <p:cNvSpPr txBox="1"/>
          <p:nvPr/>
        </p:nvSpPr>
        <p:spPr>
          <a:xfrm>
            <a:off x="11810880" y="4554994"/>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09</a:t>
            </a:r>
          </a:p>
        </p:txBody>
      </p:sp>
      <p:sp>
        <p:nvSpPr>
          <p:cNvPr id="32" name="TextBox 32"/>
          <p:cNvSpPr txBox="1"/>
          <p:nvPr/>
        </p:nvSpPr>
        <p:spPr>
          <a:xfrm>
            <a:off x="11810880" y="529540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10</a:t>
            </a:r>
          </a:p>
        </p:txBody>
      </p:sp>
      <p:sp>
        <p:nvSpPr>
          <p:cNvPr id="33" name="TextBox 33"/>
          <p:cNvSpPr txBox="1"/>
          <p:nvPr/>
        </p:nvSpPr>
        <p:spPr>
          <a:xfrm>
            <a:off x="11810880" y="6038355"/>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11</a:t>
            </a:r>
          </a:p>
        </p:txBody>
      </p:sp>
      <p:grpSp>
        <p:nvGrpSpPr>
          <p:cNvPr id="34" name="Group 34"/>
          <p:cNvGrpSpPr/>
          <p:nvPr/>
        </p:nvGrpSpPr>
        <p:grpSpPr>
          <a:xfrm>
            <a:off x="17259300" y="9258300"/>
            <a:ext cx="1028700" cy="1028700"/>
            <a:chOff x="0" y="0"/>
            <a:chExt cx="270933" cy="270933"/>
          </a:xfrm>
        </p:grpSpPr>
        <p:sp>
          <p:nvSpPr>
            <p:cNvPr id="35" name="Freeform 35"/>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36" name="TextBox 36"/>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37" name="Group 37"/>
          <p:cNvGrpSpPr/>
          <p:nvPr/>
        </p:nvGrpSpPr>
        <p:grpSpPr>
          <a:xfrm>
            <a:off x="0" y="0"/>
            <a:ext cx="1028700" cy="1028700"/>
            <a:chOff x="0" y="0"/>
            <a:chExt cx="270933" cy="270933"/>
          </a:xfrm>
        </p:grpSpPr>
        <p:sp>
          <p:nvSpPr>
            <p:cNvPr id="38" name="Freeform 38"/>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39" name="TextBox 39"/>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40" name="TextBox 40"/>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02</a:t>
            </a:r>
          </a:p>
        </p:txBody>
      </p:sp>
      <p:sp>
        <p:nvSpPr>
          <p:cNvPr id="42" name="TextBox 41">
            <a:extLst>
              <a:ext uri="{FF2B5EF4-FFF2-40B4-BE49-F238E27FC236}">
                <a16:creationId xmlns:a16="http://schemas.microsoft.com/office/drawing/2014/main" id="{975C7D55-D5FF-96B8-6577-B1CF6B18B6A7}"/>
              </a:ext>
            </a:extLst>
          </p:cNvPr>
          <p:cNvSpPr txBox="1"/>
          <p:nvPr/>
        </p:nvSpPr>
        <p:spPr>
          <a:xfrm>
            <a:off x="8401663" y="4392360"/>
            <a:ext cx="3472229" cy="584775"/>
          </a:xfrm>
          <a:prstGeom prst="rect">
            <a:avLst/>
          </a:prstGeom>
          <a:noFill/>
        </p:spPr>
        <p:txBody>
          <a:bodyPr wrap="square">
            <a:spAutoFit/>
          </a:bodyPr>
          <a:lstStyle/>
          <a:p>
            <a:r>
              <a:rPr lang="en-US" sz="3200" dirty="0">
                <a:solidFill>
                  <a:srgbClr val="000000"/>
                </a:solidFill>
                <a:latin typeface="Muli Light"/>
                <a:ea typeface="Muli Light"/>
                <a:cs typeface="Muli Light"/>
                <a:sym typeface="Muli Light"/>
              </a:rPr>
              <a:t>Objective</a:t>
            </a:r>
            <a:endParaRPr lang="en-US" sz="3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2941219" y="4947796"/>
            <a:ext cx="12405563" cy="1201699"/>
          </a:xfrm>
          <a:prstGeom prst="rect">
            <a:avLst/>
          </a:prstGeom>
        </p:spPr>
        <p:txBody>
          <a:bodyPr lIns="0" tIns="0" rIns="0" bIns="0" rtlCol="0" anchor="t">
            <a:spAutoFit/>
          </a:bodyPr>
          <a:lstStyle/>
          <a:p>
            <a:pPr algn="ctr">
              <a:lnSpc>
                <a:spcPts val="9060"/>
              </a:lnSpc>
            </a:pPr>
            <a:r>
              <a:rPr lang="en-US" sz="9060">
                <a:solidFill>
                  <a:srgbClr val="09418C"/>
                </a:solidFill>
                <a:latin typeface="Anton"/>
                <a:ea typeface="Anton"/>
                <a:cs typeface="Anton"/>
                <a:sym typeface="Anton"/>
              </a:rPr>
              <a:t>INTRODUCTION</a:t>
            </a:r>
          </a:p>
        </p:txBody>
      </p:sp>
      <p:sp>
        <p:nvSpPr>
          <p:cNvPr id="3" name="TextBox 3"/>
          <p:cNvSpPr txBox="1"/>
          <p:nvPr/>
        </p:nvSpPr>
        <p:spPr>
          <a:xfrm>
            <a:off x="1371600" y="6149495"/>
            <a:ext cx="6629400" cy="1504001"/>
          </a:xfrm>
          <a:prstGeom prst="rect">
            <a:avLst/>
          </a:prstGeom>
        </p:spPr>
        <p:txBody>
          <a:bodyPr wrap="square" lIns="0" tIns="0" rIns="0" bIns="0" rtlCol="0" anchor="t">
            <a:spAutoFit/>
          </a:bodyPr>
          <a:lstStyle/>
          <a:p>
            <a:pPr marL="457200" indent="-457200">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Traditional ML: fixed architectures trained with gradient descent</a:t>
            </a:r>
          </a:p>
          <a:p>
            <a:pPr marL="457200" indent="-457200">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Requires Labeled Data and differentiable functions</a:t>
            </a:r>
          </a:p>
          <a:p>
            <a:pPr marL="457200" indent="-457200">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 Limited to predefined Network structures </a:t>
            </a:r>
          </a:p>
        </p:txBody>
      </p:sp>
      <p:grpSp>
        <p:nvGrpSpPr>
          <p:cNvPr id="4" name="Group 4"/>
          <p:cNvGrpSpPr/>
          <p:nvPr/>
        </p:nvGrpSpPr>
        <p:grpSpPr>
          <a:xfrm>
            <a:off x="0" y="2093417"/>
            <a:ext cx="18288000" cy="2311454"/>
            <a:chOff x="0" y="0"/>
            <a:chExt cx="24384000" cy="3081939"/>
          </a:xfrm>
        </p:grpSpPr>
        <p:pic>
          <p:nvPicPr>
            <p:cNvPr id="5" name="Picture 5"/>
            <p:cNvPicPr>
              <a:picLocks noChangeAspect="1"/>
            </p:cNvPicPr>
            <p:nvPr/>
          </p:nvPicPr>
          <p:blipFill>
            <a:blip r:embed="rId2"/>
            <a:srcRect t="67354" b="13710"/>
            <a:stretch>
              <a:fillRect/>
            </a:stretch>
          </p:blipFill>
          <p:spPr>
            <a:xfrm>
              <a:off x="0" y="0"/>
              <a:ext cx="24384000" cy="3081939"/>
            </a:xfrm>
            <a:prstGeom prst="rect">
              <a:avLst/>
            </a:prstGeom>
          </p:spPr>
        </p:pic>
      </p:grpSp>
      <p:grpSp>
        <p:nvGrpSpPr>
          <p:cNvPr id="6" name="Group 6"/>
          <p:cNvGrpSpPr/>
          <p:nvPr/>
        </p:nvGrpSpPr>
        <p:grpSpPr>
          <a:xfrm>
            <a:off x="17259300" y="9258300"/>
            <a:ext cx="1028700" cy="1028700"/>
            <a:chOff x="0" y="0"/>
            <a:chExt cx="270933" cy="270933"/>
          </a:xfrm>
        </p:grpSpPr>
        <p:sp>
          <p:nvSpPr>
            <p:cNvPr id="7" name="Freeform 7"/>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8" name="TextBox 8"/>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0" y="0"/>
            <a:ext cx="1028700" cy="1028700"/>
            <a:chOff x="0" y="0"/>
            <a:chExt cx="270933" cy="270933"/>
          </a:xfrm>
        </p:grpSpPr>
        <p:sp>
          <p:nvSpPr>
            <p:cNvPr id="10" name="Freeform 10"/>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1" name="TextBox 11"/>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03</a:t>
            </a:r>
          </a:p>
        </p:txBody>
      </p:sp>
      <p:sp>
        <p:nvSpPr>
          <p:cNvPr id="13" name="TextBox 12">
            <a:extLst>
              <a:ext uri="{FF2B5EF4-FFF2-40B4-BE49-F238E27FC236}">
                <a16:creationId xmlns:a16="http://schemas.microsoft.com/office/drawing/2014/main" id="{22B3C96E-56AC-4D87-4FFB-53FEBFA4B7E2}"/>
              </a:ext>
            </a:extLst>
          </p:cNvPr>
          <p:cNvSpPr txBox="1"/>
          <p:nvPr/>
        </p:nvSpPr>
        <p:spPr>
          <a:xfrm>
            <a:off x="10429461" y="5932000"/>
            <a:ext cx="6819900" cy="1938992"/>
          </a:xfrm>
          <a:prstGeom prst="rect">
            <a:avLst/>
          </a:prstGeom>
          <a:noFill/>
        </p:spPr>
        <p:txBody>
          <a:bodyPr wrap="square" rtlCol="0">
            <a:spAutoFit/>
          </a:bodyPr>
          <a:lstStyle/>
          <a:p>
            <a:pPr marL="285750" indent="-285750">
              <a:buFont typeface="Arial" panose="020B0604020202020204" pitchFamily="34" charset="0"/>
              <a:buChar char="•"/>
            </a:pPr>
            <a:r>
              <a:rPr lang="en-US" sz="2000" dirty="0" err="1">
                <a:latin typeface="Muli Light" panose="020B0604020202020204" charset="0"/>
              </a:rPr>
              <a:t>NeuroEvolution</a:t>
            </a:r>
            <a:r>
              <a:rPr lang="en-US" sz="2000" dirty="0">
                <a:latin typeface="Muli Light" panose="020B0604020202020204" charset="0"/>
              </a:rPr>
              <a:t> : evolves both network topology and weight simultaneously</a:t>
            </a:r>
          </a:p>
          <a:p>
            <a:pPr marL="285750" indent="-285750">
              <a:buFont typeface="Arial" panose="020B0604020202020204" pitchFamily="34" charset="0"/>
              <a:buChar char="•"/>
            </a:pPr>
            <a:r>
              <a:rPr lang="en-US" sz="2000" dirty="0">
                <a:latin typeface="Muli Light" panose="020B0604020202020204" charset="0"/>
              </a:rPr>
              <a:t>No need for labeled data or differentiable functions </a:t>
            </a:r>
          </a:p>
          <a:p>
            <a:pPr marL="285750" indent="-285750">
              <a:buFont typeface="Arial" panose="020B0604020202020204" pitchFamily="34" charset="0"/>
              <a:buChar char="•"/>
            </a:pPr>
            <a:r>
              <a:rPr lang="en-US" sz="2000" dirty="0">
                <a:latin typeface="Muli Light" panose="020B0604020202020204" charset="0"/>
              </a:rPr>
              <a:t>Neat algorithm: starts minimal, grows complexity naturally </a:t>
            </a:r>
          </a:p>
          <a:p>
            <a:pPr marL="285750" indent="-285750">
              <a:buFont typeface="Arial" panose="020B0604020202020204" pitchFamily="34" charset="0"/>
              <a:buChar char="•"/>
            </a:pPr>
            <a:r>
              <a:rPr lang="en-US" sz="2000" dirty="0">
                <a:latin typeface="Muli Light" panose="020B0604020202020204" charset="0"/>
              </a:rPr>
              <a:t>Proven success in games, robotics and control systems </a:t>
            </a:r>
          </a:p>
        </p:txBody>
      </p:sp>
      <p:pic>
        <p:nvPicPr>
          <p:cNvPr id="14" name="Picture 13">
            <a:extLst>
              <a:ext uri="{FF2B5EF4-FFF2-40B4-BE49-F238E27FC236}">
                <a16:creationId xmlns:a16="http://schemas.microsoft.com/office/drawing/2014/main" id="{54F54B84-38A1-4075-79DD-764204C6DF4C}"/>
              </a:ext>
            </a:extLst>
          </p:cNvPr>
          <p:cNvPicPr>
            <a:picLocks noChangeAspect="1"/>
          </p:cNvPicPr>
          <p:nvPr/>
        </p:nvPicPr>
        <p:blipFill>
          <a:blip r:embed="rId3"/>
          <a:stretch>
            <a:fillRect/>
          </a:stretch>
        </p:blipFill>
        <p:spPr>
          <a:xfrm>
            <a:off x="7353300" y="7718798"/>
            <a:ext cx="3581400" cy="231737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4840605" y="2347389"/>
            <a:ext cx="8496705" cy="1201699"/>
          </a:xfrm>
          <a:prstGeom prst="rect">
            <a:avLst/>
          </a:prstGeom>
        </p:spPr>
        <p:txBody>
          <a:bodyPr lIns="0" tIns="0" rIns="0" bIns="0" rtlCol="0" anchor="t">
            <a:spAutoFit/>
          </a:bodyPr>
          <a:lstStyle/>
          <a:p>
            <a:pPr algn="ctr">
              <a:lnSpc>
                <a:spcPts val="9060"/>
              </a:lnSpc>
            </a:pPr>
            <a:r>
              <a:rPr lang="en-US" sz="9060" spc="453">
                <a:solidFill>
                  <a:srgbClr val="09418C"/>
                </a:solidFill>
                <a:latin typeface="Anton"/>
                <a:ea typeface="Anton"/>
                <a:cs typeface="Anton"/>
                <a:sym typeface="Anton"/>
              </a:rPr>
              <a:t>PROBLEM</a:t>
            </a:r>
          </a:p>
        </p:txBody>
      </p:sp>
      <p:sp>
        <p:nvSpPr>
          <p:cNvPr id="3" name="TextBox 3"/>
          <p:cNvSpPr txBox="1"/>
          <p:nvPr/>
        </p:nvSpPr>
        <p:spPr>
          <a:xfrm>
            <a:off x="1260479" y="5430838"/>
            <a:ext cx="4963220" cy="1131528"/>
          </a:xfrm>
          <a:prstGeom prst="rect">
            <a:avLst/>
          </a:prstGeom>
        </p:spPr>
        <p:txBody>
          <a:bodyPr lIns="0" tIns="0" rIns="0" bIns="0" rtlCol="0" anchor="t">
            <a:spAutoFit/>
          </a:bodyPr>
          <a:lstStyle/>
          <a:p>
            <a:pPr algn="l">
              <a:lnSpc>
                <a:spcPts val="3000"/>
              </a:lnSpc>
            </a:pPr>
            <a:r>
              <a:rPr lang="en-US" sz="2400" dirty="0">
                <a:solidFill>
                  <a:srgbClr val="000000"/>
                </a:solidFill>
                <a:latin typeface="Muli Light"/>
                <a:ea typeface="Muli Light"/>
                <a:cs typeface="Muli Light"/>
                <a:sym typeface="Muli Light"/>
              </a:rPr>
              <a:t>Computational bottleneck 70%+ of time spent on neural network evaluations </a:t>
            </a:r>
          </a:p>
        </p:txBody>
      </p:sp>
      <p:sp>
        <p:nvSpPr>
          <p:cNvPr id="4" name="TextBox 4"/>
          <p:cNvSpPr txBox="1"/>
          <p:nvPr/>
        </p:nvSpPr>
        <p:spPr>
          <a:xfrm>
            <a:off x="3475472" y="4970463"/>
            <a:ext cx="848458" cy="460375"/>
          </a:xfrm>
          <a:prstGeom prst="rect">
            <a:avLst/>
          </a:prstGeom>
        </p:spPr>
        <p:txBody>
          <a:bodyPr lIns="0" tIns="0" rIns="0" bIns="0" rtlCol="0" anchor="t">
            <a:spAutoFit/>
          </a:bodyPr>
          <a:lstStyle/>
          <a:p>
            <a:pPr algn="l">
              <a:lnSpc>
                <a:spcPts val="3500"/>
              </a:lnSpc>
            </a:pPr>
            <a:r>
              <a:rPr lang="en-US" sz="3500" b="1">
                <a:solidFill>
                  <a:srgbClr val="000000"/>
                </a:solidFill>
                <a:latin typeface="Muli Bold"/>
                <a:ea typeface="Muli Bold"/>
                <a:cs typeface="Muli Bold"/>
                <a:sym typeface="Muli Bold"/>
              </a:rPr>
              <a:t>1</a:t>
            </a:r>
          </a:p>
        </p:txBody>
      </p:sp>
      <p:sp>
        <p:nvSpPr>
          <p:cNvPr id="5" name="TextBox 5"/>
          <p:cNvSpPr txBox="1"/>
          <p:nvPr/>
        </p:nvSpPr>
        <p:spPr>
          <a:xfrm>
            <a:off x="8876842" y="4913312"/>
            <a:ext cx="424229" cy="460375"/>
          </a:xfrm>
          <a:prstGeom prst="rect">
            <a:avLst/>
          </a:prstGeom>
        </p:spPr>
        <p:txBody>
          <a:bodyPr wrap="square" lIns="0" tIns="0" rIns="0" bIns="0" rtlCol="0" anchor="t">
            <a:spAutoFit/>
          </a:bodyPr>
          <a:lstStyle/>
          <a:p>
            <a:pPr algn="l">
              <a:lnSpc>
                <a:spcPts val="3500"/>
              </a:lnSpc>
            </a:pPr>
            <a:r>
              <a:rPr lang="en-US" sz="3500" b="1" dirty="0">
                <a:solidFill>
                  <a:srgbClr val="000000"/>
                </a:solidFill>
                <a:latin typeface="Muli Bold"/>
                <a:ea typeface="Muli Bold"/>
                <a:cs typeface="Muli Bold"/>
                <a:sym typeface="Muli Bold"/>
              </a:rPr>
              <a:t>2</a:t>
            </a:r>
          </a:p>
        </p:txBody>
      </p:sp>
      <p:sp>
        <p:nvSpPr>
          <p:cNvPr id="6" name="TextBox 6"/>
          <p:cNvSpPr txBox="1"/>
          <p:nvPr/>
        </p:nvSpPr>
        <p:spPr>
          <a:xfrm>
            <a:off x="14388299" y="4843109"/>
            <a:ext cx="848458" cy="460375"/>
          </a:xfrm>
          <a:prstGeom prst="rect">
            <a:avLst/>
          </a:prstGeom>
        </p:spPr>
        <p:txBody>
          <a:bodyPr lIns="0" tIns="0" rIns="0" bIns="0" rtlCol="0" anchor="t">
            <a:spAutoFit/>
          </a:bodyPr>
          <a:lstStyle/>
          <a:p>
            <a:pPr algn="l">
              <a:lnSpc>
                <a:spcPts val="3500"/>
              </a:lnSpc>
            </a:pPr>
            <a:r>
              <a:rPr lang="en-US" sz="3500" b="1" dirty="0">
                <a:solidFill>
                  <a:srgbClr val="000000"/>
                </a:solidFill>
                <a:latin typeface="Muli Bold"/>
                <a:ea typeface="Muli Bold"/>
                <a:cs typeface="Muli Bold"/>
                <a:sym typeface="Muli Bold"/>
              </a:rPr>
              <a:t>3</a:t>
            </a:r>
          </a:p>
        </p:txBody>
      </p:sp>
      <p:sp>
        <p:nvSpPr>
          <p:cNvPr id="7" name="TextBox 7"/>
          <p:cNvSpPr txBox="1"/>
          <p:nvPr/>
        </p:nvSpPr>
        <p:spPr>
          <a:xfrm>
            <a:off x="6662930" y="5430838"/>
            <a:ext cx="4963220" cy="1516249"/>
          </a:xfrm>
          <a:prstGeom prst="rect">
            <a:avLst/>
          </a:prstGeom>
        </p:spPr>
        <p:txBody>
          <a:bodyPr lIns="0" tIns="0" rIns="0" bIns="0" rtlCol="0" anchor="t">
            <a:spAutoFit/>
          </a:bodyPr>
          <a:lstStyle/>
          <a:p>
            <a:pPr algn="l">
              <a:lnSpc>
                <a:spcPts val="3000"/>
              </a:lnSpc>
            </a:pPr>
            <a:r>
              <a:rPr lang="en-US" sz="2400" dirty="0">
                <a:solidFill>
                  <a:srgbClr val="000000"/>
                </a:solidFill>
                <a:latin typeface="Muli Light"/>
                <a:ea typeface="Muli Light"/>
                <a:cs typeface="Muli Light"/>
                <a:sym typeface="Muli Light"/>
              </a:rPr>
              <a:t>Massive scale : Millions of neural computations per experiment (500 * 50 generation * thousands of evaluations</a:t>
            </a:r>
          </a:p>
        </p:txBody>
      </p:sp>
      <p:sp>
        <p:nvSpPr>
          <p:cNvPr id="8" name="TextBox 8"/>
          <p:cNvSpPr txBox="1"/>
          <p:nvPr/>
        </p:nvSpPr>
        <p:spPr>
          <a:xfrm>
            <a:off x="12064300" y="5430838"/>
            <a:ext cx="4963220" cy="1131528"/>
          </a:xfrm>
          <a:prstGeom prst="rect">
            <a:avLst/>
          </a:prstGeom>
        </p:spPr>
        <p:txBody>
          <a:bodyPr lIns="0" tIns="0" rIns="0" bIns="0" rtlCol="0" anchor="t">
            <a:spAutoFit/>
          </a:bodyPr>
          <a:lstStyle/>
          <a:p>
            <a:pPr algn="l">
              <a:lnSpc>
                <a:spcPts val="3000"/>
              </a:lnSpc>
            </a:pPr>
            <a:r>
              <a:rPr lang="en-US" sz="2400" dirty="0">
                <a:solidFill>
                  <a:srgbClr val="000000"/>
                </a:solidFill>
                <a:latin typeface="Muli Light"/>
                <a:ea typeface="Muli Light"/>
                <a:cs typeface="Muli Light"/>
                <a:sym typeface="Muli Light"/>
              </a:rPr>
              <a:t>Repetitive Waste Identical neural computations repeated across generations</a:t>
            </a:r>
          </a:p>
        </p:txBody>
      </p:sp>
      <p:grpSp>
        <p:nvGrpSpPr>
          <p:cNvPr id="15" name="Group 15"/>
          <p:cNvGrpSpPr/>
          <p:nvPr/>
        </p:nvGrpSpPr>
        <p:grpSpPr>
          <a:xfrm>
            <a:off x="17259300" y="9258300"/>
            <a:ext cx="1028700" cy="1028700"/>
            <a:chOff x="0" y="0"/>
            <a:chExt cx="270933" cy="270933"/>
          </a:xfrm>
        </p:grpSpPr>
        <p:sp>
          <p:nvSpPr>
            <p:cNvPr id="16" name="Freeform 16"/>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7" name="TextBox 17"/>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0" y="0"/>
            <a:ext cx="1028700" cy="1028700"/>
            <a:chOff x="0" y="0"/>
            <a:chExt cx="270933" cy="270933"/>
          </a:xfrm>
        </p:grpSpPr>
        <p:sp>
          <p:nvSpPr>
            <p:cNvPr id="19" name="Freeform 19"/>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20" name="TextBox 20"/>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21" name="TextBox 21"/>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a:solidFill>
                  <a:srgbClr val="FFFBF7"/>
                </a:solidFill>
                <a:latin typeface="Muli Bold"/>
                <a:ea typeface="Muli Bold"/>
                <a:cs typeface="Muli Bold"/>
                <a:sym typeface="Muli Bold"/>
              </a:rPr>
              <a:t>04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2090285" y="2049371"/>
            <a:ext cx="1028700" cy="3360643"/>
            <a:chOff x="0" y="0"/>
            <a:chExt cx="270933" cy="885108"/>
          </a:xfrm>
        </p:grpSpPr>
        <p:sp>
          <p:nvSpPr>
            <p:cNvPr id="3" name="Freeform 3"/>
            <p:cNvSpPr/>
            <p:nvPr/>
          </p:nvSpPr>
          <p:spPr>
            <a:xfrm>
              <a:off x="0" y="0"/>
              <a:ext cx="270933" cy="885108"/>
            </a:xfrm>
            <a:custGeom>
              <a:avLst/>
              <a:gdLst/>
              <a:ahLst/>
              <a:cxnLst/>
              <a:rect l="l" t="t" r="r" b="b"/>
              <a:pathLst>
                <a:path w="270933" h="885108">
                  <a:moveTo>
                    <a:pt x="0" y="0"/>
                  </a:moveTo>
                  <a:lnTo>
                    <a:pt x="270933" y="0"/>
                  </a:lnTo>
                  <a:lnTo>
                    <a:pt x="270933" y="885108"/>
                  </a:lnTo>
                  <a:lnTo>
                    <a:pt x="0" y="885108"/>
                  </a:lnTo>
                  <a:close/>
                </a:path>
              </a:pathLst>
            </a:custGeom>
            <a:solidFill>
              <a:srgbClr val="155CBB">
                <a:alpha val="74902"/>
              </a:srgbClr>
            </a:solidFill>
          </p:spPr>
          <p:txBody>
            <a:bodyPr/>
            <a:lstStyle/>
            <a:p>
              <a:endParaRPr lang="en-NL"/>
            </a:p>
          </p:txBody>
        </p:sp>
        <p:sp>
          <p:nvSpPr>
            <p:cNvPr id="4" name="TextBox 4"/>
            <p:cNvSpPr txBox="1"/>
            <p:nvPr/>
          </p:nvSpPr>
          <p:spPr>
            <a:xfrm>
              <a:off x="0" y="-38100"/>
              <a:ext cx="270933" cy="923208"/>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028700" y="2171700"/>
            <a:ext cx="16230600" cy="1201699"/>
          </a:xfrm>
          <a:prstGeom prst="rect">
            <a:avLst/>
          </a:prstGeom>
        </p:spPr>
        <p:txBody>
          <a:bodyPr lIns="0" tIns="0" rIns="0" bIns="0" rtlCol="0" anchor="t">
            <a:spAutoFit/>
          </a:bodyPr>
          <a:lstStyle/>
          <a:p>
            <a:pPr algn="ctr">
              <a:lnSpc>
                <a:spcPts val="9060"/>
              </a:lnSpc>
            </a:pPr>
            <a:r>
              <a:rPr lang="en-US" sz="9060" spc="453" dirty="0">
                <a:solidFill>
                  <a:srgbClr val="09418C"/>
                </a:solidFill>
                <a:latin typeface="Anton"/>
                <a:ea typeface="Anton"/>
                <a:cs typeface="Anton"/>
                <a:sym typeface="Anton"/>
              </a:rPr>
              <a:t>THEORETICAL</a:t>
            </a:r>
          </a:p>
        </p:txBody>
      </p:sp>
      <p:sp>
        <p:nvSpPr>
          <p:cNvPr id="6" name="TextBox 6"/>
          <p:cNvSpPr txBox="1"/>
          <p:nvPr/>
        </p:nvSpPr>
        <p:spPr>
          <a:xfrm>
            <a:off x="4540630" y="3178920"/>
            <a:ext cx="12539695" cy="1119281"/>
          </a:xfrm>
          <a:prstGeom prst="rect">
            <a:avLst/>
          </a:prstGeom>
        </p:spPr>
        <p:txBody>
          <a:bodyPr lIns="0" tIns="0" rIns="0" bIns="0" rtlCol="0" anchor="t">
            <a:spAutoFit/>
          </a:bodyPr>
          <a:lstStyle/>
          <a:p>
            <a:pPr marL="342900" indent="-342900" algn="l">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Temporal </a:t>
            </a:r>
            <a:r>
              <a:rPr lang="en-US" sz="2000" dirty="0" err="1">
                <a:solidFill>
                  <a:srgbClr val="000000"/>
                </a:solidFill>
                <a:latin typeface="Muli Light"/>
                <a:ea typeface="Muli Light"/>
                <a:cs typeface="Muli Light"/>
                <a:sym typeface="Muli Light"/>
              </a:rPr>
              <a:t>Localitity</a:t>
            </a:r>
            <a:r>
              <a:rPr lang="en-US" sz="2000" dirty="0">
                <a:solidFill>
                  <a:srgbClr val="000000"/>
                </a:solidFill>
                <a:latin typeface="Muli Light"/>
                <a:ea typeface="Muli Light"/>
                <a:cs typeface="Muli Light"/>
                <a:sym typeface="Muli Light"/>
              </a:rPr>
              <a:t> : Recently accessed data likely to be accessed again</a:t>
            </a:r>
          </a:p>
          <a:p>
            <a:pPr marL="342900" indent="-342900" algn="l">
              <a:lnSpc>
                <a:spcPts val="3000"/>
              </a:lnSpc>
              <a:buFont typeface="Arial" panose="020B0604020202020204" pitchFamily="34" charset="0"/>
              <a:buChar char="•"/>
            </a:pPr>
            <a:r>
              <a:rPr lang="en-US" sz="2000" dirty="0" err="1">
                <a:solidFill>
                  <a:srgbClr val="000000"/>
                </a:solidFill>
                <a:latin typeface="Muli Light"/>
                <a:ea typeface="Muli Light"/>
                <a:cs typeface="Muli Light"/>
                <a:sym typeface="Muli Light"/>
              </a:rPr>
              <a:t>Spacial</a:t>
            </a:r>
            <a:r>
              <a:rPr lang="en-US" sz="2000" dirty="0">
                <a:solidFill>
                  <a:srgbClr val="000000"/>
                </a:solidFill>
                <a:latin typeface="Muli Light"/>
                <a:ea typeface="Muli Light"/>
                <a:cs typeface="Muli Light"/>
                <a:sym typeface="Muli Light"/>
              </a:rPr>
              <a:t> locality: similar computations cluster together</a:t>
            </a:r>
          </a:p>
          <a:p>
            <a:pPr marL="342900" indent="-342900" algn="l">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LRU Principle Least Recently Used items are least likely to be needed</a:t>
            </a:r>
          </a:p>
        </p:txBody>
      </p:sp>
      <p:sp>
        <p:nvSpPr>
          <p:cNvPr id="7" name="TextBox 7"/>
          <p:cNvSpPr txBox="1"/>
          <p:nvPr/>
        </p:nvSpPr>
        <p:spPr>
          <a:xfrm>
            <a:off x="634325" y="3568754"/>
            <a:ext cx="3940619"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Cache </a:t>
            </a:r>
          </a:p>
        </p:txBody>
      </p:sp>
      <p:sp>
        <p:nvSpPr>
          <p:cNvPr id="8" name="TextBox 8"/>
          <p:cNvSpPr txBox="1"/>
          <p:nvPr/>
        </p:nvSpPr>
        <p:spPr>
          <a:xfrm>
            <a:off x="4429617" y="4773334"/>
            <a:ext cx="12539695" cy="1119281"/>
          </a:xfrm>
          <a:prstGeom prst="rect">
            <a:avLst/>
          </a:prstGeom>
        </p:spPr>
        <p:txBody>
          <a:bodyPr lIns="0" tIns="0" rIns="0" bIns="0" rtlCol="0" anchor="t">
            <a:spAutoFit/>
          </a:bodyPr>
          <a:lstStyle/>
          <a:p>
            <a:pPr marL="342900" indent="-342900" algn="l">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Generational Similarity: Networks share common substructures across generations </a:t>
            </a:r>
          </a:p>
          <a:p>
            <a:pPr marL="342900" indent="-342900" algn="l">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Computation Reuse: Identical/similar neurons calculations repeat frequently</a:t>
            </a:r>
          </a:p>
          <a:p>
            <a:pPr marL="342900" indent="-342900" algn="l">
              <a:lnSpc>
                <a:spcPts val="3000"/>
              </a:lnSpc>
              <a:buFont typeface="Arial" panose="020B0604020202020204" pitchFamily="34" charset="0"/>
              <a:buChar char="•"/>
            </a:pPr>
            <a:r>
              <a:rPr lang="en-US" sz="2000" dirty="0">
                <a:solidFill>
                  <a:srgbClr val="000000"/>
                </a:solidFill>
                <a:latin typeface="Muli Light"/>
                <a:ea typeface="Muli Light"/>
                <a:cs typeface="Muli Light"/>
                <a:sym typeface="Muli Light"/>
              </a:rPr>
              <a:t>Progressive Learning : Cache effectiveness improves over evolutionary time </a:t>
            </a:r>
          </a:p>
        </p:txBody>
      </p:sp>
      <p:grpSp>
        <p:nvGrpSpPr>
          <p:cNvPr id="9" name="Group 9"/>
          <p:cNvGrpSpPr/>
          <p:nvPr/>
        </p:nvGrpSpPr>
        <p:grpSpPr>
          <a:xfrm rot="-5400000">
            <a:off x="2090284" y="3607363"/>
            <a:ext cx="1028700" cy="3360643"/>
            <a:chOff x="0" y="0"/>
            <a:chExt cx="270933" cy="885108"/>
          </a:xfrm>
        </p:grpSpPr>
        <p:sp>
          <p:nvSpPr>
            <p:cNvPr id="10" name="Freeform 10"/>
            <p:cNvSpPr/>
            <p:nvPr/>
          </p:nvSpPr>
          <p:spPr>
            <a:xfrm>
              <a:off x="0" y="0"/>
              <a:ext cx="270933" cy="885108"/>
            </a:xfrm>
            <a:custGeom>
              <a:avLst/>
              <a:gdLst/>
              <a:ahLst/>
              <a:cxnLst/>
              <a:rect l="l" t="t" r="r" b="b"/>
              <a:pathLst>
                <a:path w="270933" h="885108">
                  <a:moveTo>
                    <a:pt x="0" y="0"/>
                  </a:moveTo>
                  <a:lnTo>
                    <a:pt x="270933" y="0"/>
                  </a:lnTo>
                  <a:lnTo>
                    <a:pt x="270933" y="885108"/>
                  </a:lnTo>
                  <a:lnTo>
                    <a:pt x="0" y="885108"/>
                  </a:lnTo>
                  <a:close/>
                </a:path>
              </a:pathLst>
            </a:custGeom>
            <a:solidFill>
              <a:srgbClr val="155CBB">
                <a:alpha val="74902"/>
              </a:srgbClr>
            </a:solidFill>
          </p:spPr>
          <p:txBody>
            <a:bodyPr/>
            <a:lstStyle/>
            <a:p>
              <a:endParaRPr lang="en-NL"/>
            </a:p>
          </p:txBody>
        </p:sp>
        <p:sp>
          <p:nvSpPr>
            <p:cNvPr id="11" name="TextBox 11"/>
            <p:cNvSpPr txBox="1"/>
            <p:nvPr/>
          </p:nvSpPr>
          <p:spPr>
            <a:xfrm>
              <a:off x="0" y="-38100"/>
              <a:ext cx="270933" cy="923208"/>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634324" y="4893002"/>
            <a:ext cx="3940619" cy="897682"/>
          </a:xfrm>
          <a:prstGeom prst="rect">
            <a:avLst/>
          </a:prstGeom>
        </p:spPr>
        <p:txBody>
          <a:bodyPr lIns="0" tIns="0" rIns="0" bIns="0" rtlCol="0" anchor="t">
            <a:spAutoFit/>
          </a:bodyPr>
          <a:lstStyle/>
          <a:p>
            <a:pPr algn="ctr">
              <a:lnSpc>
                <a:spcPts val="3500"/>
              </a:lnSpc>
            </a:pPr>
            <a:r>
              <a:rPr lang="en-US" sz="3500" b="1" dirty="0" err="1">
                <a:solidFill>
                  <a:srgbClr val="FFFBF7"/>
                </a:solidFill>
                <a:latin typeface="Muli Bold"/>
                <a:ea typeface="Muli Bold"/>
                <a:cs typeface="Muli Bold"/>
                <a:sym typeface="Muli Bold"/>
              </a:rPr>
              <a:t>Neuroevolution</a:t>
            </a:r>
            <a:r>
              <a:rPr lang="en-US" sz="3500" b="1" dirty="0">
                <a:solidFill>
                  <a:srgbClr val="FFFBF7"/>
                </a:solidFill>
                <a:latin typeface="Muli Bold"/>
                <a:ea typeface="Muli Bold"/>
                <a:cs typeface="Muli Bold"/>
                <a:sym typeface="Muli Bold"/>
              </a:rPr>
              <a:t> caching </a:t>
            </a:r>
          </a:p>
        </p:txBody>
      </p:sp>
      <p:grpSp>
        <p:nvGrpSpPr>
          <p:cNvPr id="13" name="Group 13"/>
          <p:cNvGrpSpPr/>
          <p:nvPr/>
        </p:nvGrpSpPr>
        <p:grpSpPr>
          <a:xfrm>
            <a:off x="17259300" y="9258300"/>
            <a:ext cx="1028700" cy="1028700"/>
            <a:chOff x="0" y="0"/>
            <a:chExt cx="270933" cy="270933"/>
          </a:xfrm>
        </p:grpSpPr>
        <p:sp>
          <p:nvSpPr>
            <p:cNvPr id="14" name="Freeform 14"/>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5" name="TextBox 15"/>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0" y="0"/>
            <a:ext cx="1028700" cy="1028700"/>
            <a:chOff x="0" y="0"/>
            <a:chExt cx="270933" cy="270933"/>
          </a:xfrm>
        </p:grpSpPr>
        <p:sp>
          <p:nvSpPr>
            <p:cNvPr id="17" name="Freeform 17"/>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8" name="TextBox 18"/>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05</a:t>
            </a:r>
          </a:p>
        </p:txBody>
      </p:sp>
      <p:grpSp>
        <p:nvGrpSpPr>
          <p:cNvPr id="20" name="Group 9">
            <a:extLst>
              <a:ext uri="{FF2B5EF4-FFF2-40B4-BE49-F238E27FC236}">
                <a16:creationId xmlns:a16="http://schemas.microsoft.com/office/drawing/2014/main" id="{61B01C06-69EA-A721-8090-6863514672AF}"/>
              </a:ext>
            </a:extLst>
          </p:cNvPr>
          <p:cNvGrpSpPr/>
          <p:nvPr/>
        </p:nvGrpSpPr>
        <p:grpSpPr>
          <a:xfrm rot="-5400000">
            <a:off x="2090284" y="5240604"/>
            <a:ext cx="1028700" cy="3360643"/>
            <a:chOff x="0" y="0"/>
            <a:chExt cx="270933" cy="885108"/>
          </a:xfrm>
        </p:grpSpPr>
        <p:sp>
          <p:nvSpPr>
            <p:cNvPr id="21" name="Freeform 10">
              <a:extLst>
                <a:ext uri="{FF2B5EF4-FFF2-40B4-BE49-F238E27FC236}">
                  <a16:creationId xmlns:a16="http://schemas.microsoft.com/office/drawing/2014/main" id="{4B392D0A-7F3F-B98F-A0AF-58AFB9CACE35}"/>
                </a:ext>
              </a:extLst>
            </p:cNvPr>
            <p:cNvSpPr/>
            <p:nvPr/>
          </p:nvSpPr>
          <p:spPr>
            <a:xfrm>
              <a:off x="0" y="0"/>
              <a:ext cx="270933" cy="885108"/>
            </a:xfrm>
            <a:custGeom>
              <a:avLst/>
              <a:gdLst/>
              <a:ahLst/>
              <a:cxnLst/>
              <a:rect l="l" t="t" r="r" b="b"/>
              <a:pathLst>
                <a:path w="270933" h="885108">
                  <a:moveTo>
                    <a:pt x="0" y="0"/>
                  </a:moveTo>
                  <a:lnTo>
                    <a:pt x="270933" y="0"/>
                  </a:lnTo>
                  <a:lnTo>
                    <a:pt x="270933" y="885108"/>
                  </a:lnTo>
                  <a:lnTo>
                    <a:pt x="0" y="885108"/>
                  </a:lnTo>
                  <a:close/>
                </a:path>
              </a:pathLst>
            </a:custGeom>
            <a:solidFill>
              <a:srgbClr val="155CBB">
                <a:alpha val="74902"/>
              </a:srgbClr>
            </a:solidFill>
          </p:spPr>
          <p:txBody>
            <a:bodyPr/>
            <a:lstStyle/>
            <a:p>
              <a:endParaRPr lang="en-NL"/>
            </a:p>
          </p:txBody>
        </p:sp>
        <p:sp>
          <p:nvSpPr>
            <p:cNvPr id="22" name="TextBox 11">
              <a:extLst>
                <a:ext uri="{FF2B5EF4-FFF2-40B4-BE49-F238E27FC236}">
                  <a16:creationId xmlns:a16="http://schemas.microsoft.com/office/drawing/2014/main" id="{C2B37EFB-F449-35E3-1A43-9E728215BC88}"/>
                </a:ext>
              </a:extLst>
            </p:cNvPr>
            <p:cNvSpPr txBox="1"/>
            <p:nvPr/>
          </p:nvSpPr>
          <p:spPr>
            <a:xfrm>
              <a:off x="0" y="-38100"/>
              <a:ext cx="270933" cy="923208"/>
            </a:xfrm>
            <a:prstGeom prst="rect">
              <a:avLst/>
            </a:prstGeom>
          </p:spPr>
          <p:txBody>
            <a:bodyPr lIns="50800" tIns="50800" rIns="50800" bIns="50800" rtlCol="0" anchor="ctr"/>
            <a:lstStyle/>
            <a:p>
              <a:pPr algn="ctr">
                <a:lnSpc>
                  <a:spcPts val="2659"/>
                </a:lnSpc>
              </a:pPr>
              <a:endParaRPr/>
            </a:p>
          </p:txBody>
        </p:sp>
      </p:grpSp>
      <p:sp>
        <p:nvSpPr>
          <p:cNvPr id="23" name="TextBox 12">
            <a:extLst>
              <a:ext uri="{FF2B5EF4-FFF2-40B4-BE49-F238E27FC236}">
                <a16:creationId xmlns:a16="http://schemas.microsoft.com/office/drawing/2014/main" id="{F535819C-099E-427A-ABE1-70BBE047DFF3}"/>
              </a:ext>
            </a:extLst>
          </p:cNvPr>
          <p:cNvSpPr txBox="1"/>
          <p:nvPr/>
        </p:nvSpPr>
        <p:spPr>
          <a:xfrm>
            <a:off x="600011" y="6756488"/>
            <a:ext cx="3940619" cy="448841"/>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Insight </a:t>
            </a:r>
          </a:p>
        </p:txBody>
      </p:sp>
      <p:sp>
        <p:nvSpPr>
          <p:cNvPr id="24" name="TextBox 23">
            <a:extLst>
              <a:ext uri="{FF2B5EF4-FFF2-40B4-BE49-F238E27FC236}">
                <a16:creationId xmlns:a16="http://schemas.microsoft.com/office/drawing/2014/main" id="{EC7E90A3-AD38-8615-7650-E357C55BA030}"/>
              </a:ext>
            </a:extLst>
          </p:cNvPr>
          <p:cNvSpPr txBox="1"/>
          <p:nvPr/>
        </p:nvSpPr>
        <p:spPr>
          <a:xfrm>
            <a:off x="4287209" y="6423724"/>
            <a:ext cx="10467930" cy="1015663"/>
          </a:xfrm>
          <a:prstGeom prst="rect">
            <a:avLst/>
          </a:prstGeom>
          <a:noFill/>
        </p:spPr>
        <p:txBody>
          <a:bodyPr wrap="none" rtlCol="0">
            <a:spAutoFit/>
          </a:bodyPr>
          <a:lstStyle/>
          <a:p>
            <a:pPr marL="342900" indent="-342900">
              <a:buFont typeface="Arial" panose="020B0604020202020204" pitchFamily="34" charset="0"/>
              <a:buChar char="•"/>
            </a:pPr>
            <a:r>
              <a:rPr lang="en-US" sz="2000" dirty="0">
                <a:latin typeface="Muli Light" panose="020B0604020202020204" charset="0"/>
              </a:rPr>
              <a:t>Precision vs Diversity Trade-off: too precise = few hits, too coarse = reduced evolution</a:t>
            </a:r>
          </a:p>
          <a:p>
            <a:pPr marL="342900" indent="-342900">
              <a:buFont typeface="Arial" panose="020B0604020202020204" pitchFamily="34" charset="0"/>
              <a:buChar char="•"/>
            </a:pPr>
            <a:r>
              <a:rPr lang="en-US" sz="2000" dirty="0">
                <a:latin typeface="Muli Light" panose="020B0604020202020204" charset="0"/>
              </a:rPr>
              <a:t>Cache size optimization: Balance between memory and effectiveness </a:t>
            </a:r>
          </a:p>
          <a:p>
            <a:pPr marL="342900" indent="-342900">
              <a:buFont typeface="Arial" panose="020B0604020202020204" pitchFamily="34" charset="0"/>
              <a:buChar char="•"/>
            </a:pPr>
            <a:r>
              <a:rPr lang="en-US" sz="2000" dirty="0">
                <a:latin typeface="Muli Light" panose="020B0604020202020204" charset="0"/>
              </a:rPr>
              <a:t>Evolutionary Preservation: Caching must not compromise genetic diversity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1028700" y="2748492"/>
            <a:ext cx="16230600" cy="1201699"/>
          </a:xfrm>
          <a:prstGeom prst="rect">
            <a:avLst/>
          </a:prstGeom>
        </p:spPr>
        <p:txBody>
          <a:bodyPr lIns="0" tIns="0" rIns="0" bIns="0" rtlCol="0" anchor="t">
            <a:spAutoFit/>
          </a:bodyPr>
          <a:lstStyle/>
          <a:p>
            <a:pPr algn="ctr">
              <a:lnSpc>
                <a:spcPts val="9060"/>
              </a:lnSpc>
            </a:pPr>
            <a:r>
              <a:rPr lang="en-US" sz="9060" spc="453">
                <a:solidFill>
                  <a:srgbClr val="09418C"/>
                </a:solidFill>
                <a:latin typeface="Anton"/>
                <a:ea typeface="Anton"/>
                <a:cs typeface="Anton"/>
                <a:sym typeface="Anton"/>
              </a:rPr>
              <a:t>OBJECTIVES</a:t>
            </a:r>
          </a:p>
        </p:txBody>
      </p:sp>
      <p:sp>
        <p:nvSpPr>
          <p:cNvPr id="3" name="TextBox 3"/>
          <p:cNvSpPr txBox="1"/>
          <p:nvPr/>
        </p:nvSpPr>
        <p:spPr>
          <a:xfrm>
            <a:off x="1507443" y="4642908"/>
            <a:ext cx="7221784" cy="4308872"/>
          </a:xfrm>
          <a:prstGeom prst="rect">
            <a:avLst/>
          </a:prstGeom>
        </p:spPr>
        <p:txBody>
          <a:bodyPr lIns="0" tIns="0" rIns="0" bIns="0" rtlCol="0" anchor="t">
            <a:spAutoFit/>
          </a:bodyPr>
          <a:lstStyle/>
          <a:p>
            <a:r>
              <a:rPr lang="en-US" sz="2800" b="1" dirty="0">
                <a:latin typeface="Muli Light" panose="020B0604020202020204" charset="0"/>
              </a:rPr>
              <a:t>Design and Implement Generational Caching System</a:t>
            </a:r>
            <a:endParaRPr lang="en-US" sz="2800" dirty="0">
              <a:latin typeface="Muli Light" panose="020B0604020202020204" charset="0"/>
            </a:endParaRPr>
          </a:p>
          <a:p>
            <a:r>
              <a:rPr lang="en-US" sz="2800" dirty="0">
                <a:latin typeface="Muli Light" panose="020B0604020202020204" charset="0"/>
              </a:rPr>
              <a:t>Develop a persistent caching mechanism that stores neural computation results across NEAT generations using LRU eviction strategy. The system must cache individual neuron computations rather than just network outputs, with precision-controlled cache keys to balance hit rates with genetic diversity preservation.</a:t>
            </a:r>
          </a:p>
        </p:txBody>
      </p:sp>
      <p:sp>
        <p:nvSpPr>
          <p:cNvPr id="4" name="TextBox 4"/>
          <p:cNvSpPr txBox="1"/>
          <p:nvPr/>
        </p:nvSpPr>
        <p:spPr>
          <a:xfrm>
            <a:off x="2813114" y="4125383"/>
            <a:ext cx="3940619" cy="460375"/>
          </a:xfrm>
          <a:prstGeom prst="rect">
            <a:avLst/>
          </a:prstGeom>
        </p:spPr>
        <p:txBody>
          <a:bodyPr lIns="0" tIns="0" rIns="0" bIns="0" rtlCol="0" anchor="t">
            <a:spAutoFit/>
          </a:bodyPr>
          <a:lstStyle/>
          <a:p>
            <a:pPr algn="ctr">
              <a:lnSpc>
                <a:spcPts val="3500"/>
              </a:lnSpc>
            </a:pPr>
            <a:r>
              <a:rPr lang="en-US" sz="3500" b="1">
                <a:solidFill>
                  <a:srgbClr val="000000"/>
                </a:solidFill>
                <a:latin typeface="Muli Bold"/>
                <a:ea typeface="Muli Bold"/>
                <a:cs typeface="Muli Bold"/>
                <a:sym typeface="Muli Bold"/>
              </a:rPr>
              <a:t>Objective 1</a:t>
            </a:r>
          </a:p>
        </p:txBody>
      </p:sp>
      <p:sp>
        <p:nvSpPr>
          <p:cNvPr id="5" name="TextBox 5"/>
          <p:cNvSpPr txBox="1"/>
          <p:nvPr/>
        </p:nvSpPr>
        <p:spPr>
          <a:xfrm>
            <a:off x="9622743" y="4642908"/>
            <a:ext cx="7157815" cy="3877985"/>
          </a:xfrm>
          <a:prstGeom prst="rect">
            <a:avLst/>
          </a:prstGeom>
        </p:spPr>
        <p:txBody>
          <a:bodyPr lIns="0" tIns="0" rIns="0" bIns="0" rtlCol="0" anchor="t">
            <a:spAutoFit/>
          </a:bodyPr>
          <a:lstStyle/>
          <a:p>
            <a:r>
              <a:rPr lang="en-US" sz="2800" b="1" dirty="0">
                <a:latin typeface="Muli Light" panose="020B0604020202020204" charset="0"/>
              </a:rPr>
              <a:t>Validate Performance Improvement While Maintaining Solution Quality</a:t>
            </a:r>
            <a:endParaRPr lang="en-US" sz="2800" dirty="0">
              <a:latin typeface="Muli Light" panose="020B0604020202020204" charset="0"/>
            </a:endParaRPr>
          </a:p>
          <a:p>
            <a:r>
              <a:rPr lang="en-US" sz="2800" dirty="0">
                <a:latin typeface="Muli Light" panose="020B0604020202020204" charset="0"/>
              </a:rPr>
              <a:t>Experimentally demonstrate computational speedup through controlled comparison on Atari Breakout benchmark. Measure cache hit rates, computation time reduction, and memory overhead while ensuring no degradation in evolutionary effectiveness or final solution fitness scores.</a:t>
            </a:r>
          </a:p>
        </p:txBody>
      </p:sp>
      <p:sp>
        <p:nvSpPr>
          <p:cNvPr id="6" name="TextBox 6"/>
          <p:cNvSpPr txBox="1"/>
          <p:nvPr/>
        </p:nvSpPr>
        <p:spPr>
          <a:xfrm>
            <a:off x="10726405" y="4125383"/>
            <a:ext cx="3940619" cy="460375"/>
          </a:xfrm>
          <a:prstGeom prst="rect">
            <a:avLst/>
          </a:prstGeom>
        </p:spPr>
        <p:txBody>
          <a:bodyPr lIns="0" tIns="0" rIns="0" bIns="0" rtlCol="0" anchor="t">
            <a:spAutoFit/>
          </a:bodyPr>
          <a:lstStyle/>
          <a:p>
            <a:pPr algn="ctr">
              <a:lnSpc>
                <a:spcPts val="3500"/>
              </a:lnSpc>
            </a:pPr>
            <a:r>
              <a:rPr lang="en-US" sz="3500" b="1">
                <a:solidFill>
                  <a:srgbClr val="000000"/>
                </a:solidFill>
                <a:latin typeface="Muli Bold"/>
                <a:ea typeface="Muli Bold"/>
                <a:cs typeface="Muli Bold"/>
                <a:sym typeface="Muli Bold"/>
              </a:rPr>
              <a:t>Objective 2</a:t>
            </a:r>
          </a:p>
        </p:txBody>
      </p:sp>
      <p:grpSp>
        <p:nvGrpSpPr>
          <p:cNvPr id="7" name="Group 7"/>
          <p:cNvGrpSpPr/>
          <p:nvPr/>
        </p:nvGrpSpPr>
        <p:grpSpPr>
          <a:xfrm>
            <a:off x="17259300" y="9258300"/>
            <a:ext cx="1028700" cy="1028700"/>
            <a:chOff x="0" y="0"/>
            <a:chExt cx="270933" cy="270933"/>
          </a:xfrm>
        </p:grpSpPr>
        <p:sp>
          <p:nvSpPr>
            <p:cNvPr id="8" name="Freeform 8"/>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9" name="TextBox 9"/>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0" y="0"/>
            <a:ext cx="1028700" cy="1028700"/>
            <a:chOff x="0" y="0"/>
            <a:chExt cx="270933" cy="270933"/>
          </a:xfrm>
        </p:grpSpPr>
        <p:sp>
          <p:nvSpPr>
            <p:cNvPr id="11" name="Freeform 11"/>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2" name="TextBox 12"/>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06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grpSp>
        <p:nvGrpSpPr>
          <p:cNvPr id="4" name="Group 4"/>
          <p:cNvGrpSpPr/>
          <p:nvPr/>
        </p:nvGrpSpPr>
        <p:grpSpPr>
          <a:xfrm>
            <a:off x="0" y="4289907"/>
            <a:ext cx="9832466" cy="3360643"/>
            <a:chOff x="0" y="0"/>
            <a:chExt cx="2589621" cy="885108"/>
          </a:xfrm>
        </p:grpSpPr>
        <p:sp>
          <p:nvSpPr>
            <p:cNvPr id="5" name="Freeform 5"/>
            <p:cNvSpPr/>
            <p:nvPr/>
          </p:nvSpPr>
          <p:spPr>
            <a:xfrm>
              <a:off x="0" y="0"/>
              <a:ext cx="2589621" cy="885108"/>
            </a:xfrm>
            <a:custGeom>
              <a:avLst/>
              <a:gdLst/>
              <a:ahLst/>
              <a:cxnLst/>
              <a:rect l="l" t="t" r="r" b="b"/>
              <a:pathLst>
                <a:path w="2589621" h="885108">
                  <a:moveTo>
                    <a:pt x="0" y="0"/>
                  </a:moveTo>
                  <a:lnTo>
                    <a:pt x="2589621" y="0"/>
                  </a:lnTo>
                  <a:lnTo>
                    <a:pt x="2589621" y="885108"/>
                  </a:lnTo>
                  <a:lnTo>
                    <a:pt x="0" y="885108"/>
                  </a:lnTo>
                  <a:close/>
                </a:path>
              </a:pathLst>
            </a:custGeom>
            <a:solidFill>
              <a:srgbClr val="155CBB">
                <a:alpha val="74902"/>
              </a:srgbClr>
            </a:solidFill>
          </p:spPr>
          <p:txBody>
            <a:bodyPr/>
            <a:lstStyle/>
            <a:p>
              <a:endParaRPr lang="en-NL"/>
            </a:p>
          </p:txBody>
        </p:sp>
        <p:sp>
          <p:nvSpPr>
            <p:cNvPr id="6" name="TextBox 6"/>
            <p:cNvSpPr txBox="1"/>
            <p:nvPr/>
          </p:nvSpPr>
          <p:spPr>
            <a:xfrm>
              <a:off x="0" y="-38100"/>
              <a:ext cx="2589621" cy="923208"/>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9832466" y="4289907"/>
            <a:ext cx="8455534" cy="3360643"/>
            <a:chOff x="0" y="0"/>
            <a:chExt cx="11274046" cy="4480857"/>
          </a:xfrm>
        </p:grpSpPr>
        <p:pic>
          <p:nvPicPr>
            <p:cNvPr id="8" name="Picture 8"/>
            <p:cNvPicPr>
              <a:picLocks noChangeAspect="1"/>
            </p:cNvPicPr>
            <p:nvPr/>
          </p:nvPicPr>
          <p:blipFill>
            <a:blip r:embed="rId3"/>
            <a:srcRect t="20172" b="20172"/>
            <a:stretch>
              <a:fillRect/>
            </a:stretch>
          </p:blipFill>
          <p:spPr>
            <a:xfrm>
              <a:off x="0" y="0"/>
              <a:ext cx="11274046" cy="4480857"/>
            </a:xfrm>
            <a:prstGeom prst="rect">
              <a:avLst/>
            </a:prstGeom>
          </p:spPr>
        </p:pic>
      </p:grpSp>
      <p:sp>
        <p:nvSpPr>
          <p:cNvPr id="9" name="TextBox 9"/>
          <p:cNvSpPr txBox="1"/>
          <p:nvPr/>
        </p:nvSpPr>
        <p:spPr>
          <a:xfrm>
            <a:off x="1736665" y="2807901"/>
            <a:ext cx="8496705" cy="1201699"/>
          </a:xfrm>
          <a:prstGeom prst="rect">
            <a:avLst/>
          </a:prstGeom>
        </p:spPr>
        <p:txBody>
          <a:bodyPr lIns="0" tIns="0" rIns="0" bIns="0" rtlCol="0" anchor="t">
            <a:spAutoFit/>
          </a:bodyPr>
          <a:lstStyle/>
          <a:p>
            <a:pPr algn="l">
              <a:lnSpc>
                <a:spcPts val="9060"/>
              </a:lnSpc>
            </a:pPr>
            <a:r>
              <a:rPr lang="en-US" sz="9060" spc="453">
                <a:solidFill>
                  <a:srgbClr val="09418C"/>
                </a:solidFill>
                <a:latin typeface="Anton"/>
                <a:ea typeface="Anton"/>
                <a:cs typeface="Anton"/>
                <a:sym typeface="Anton"/>
              </a:rPr>
              <a:t>HYPOTHESIS</a:t>
            </a:r>
          </a:p>
        </p:txBody>
      </p:sp>
      <p:sp>
        <p:nvSpPr>
          <p:cNvPr id="10" name="TextBox 10"/>
          <p:cNvSpPr txBox="1"/>
          <p:nvPr/>
        </p:nvSpPr>
        <p:spPr>
          <a:xfrm>
            <a:off x="527602" y="4638645"/>
            <a:ext cx="9149798" cy="2663165"/>
          </a:xfrm>
          <a:prstGeom prst="rect">
            <a:avLst/>
          </a:prstGeom>
        </p:spPr>
        <p:txBody>
          <a:bodyPr wrap="square" lIns="0" tIns="0" rIns="0" bIns="0" rtlCol="0" anchor="t">
            <a:spAutoFit/>
          </a:bodyPr>
          <a:lstStyle/>
          <a:p>
            <a:pPr>
              <a:lnSpc>
                <a:spcPts val="3000"/>
              </a:lnSpc>
            </a:pPr>
            <a:r>
              <a:rPr lang="en-US" sz="2000" dirty="0">
                <a:solidFill>
                  <a:schemeClr val="bg1"/>
                </a:solidFill>
                <a:latin typeface="Muli Light" panose="020B0604020202020204" charset="0"/>
              </a:rPr>
              <a:t>Implementing generational caching with LRU eviction strategy can accelerate </a:t>
            </a:r>
            <a:r>
              <a:rPr lang="en-US" sz="2000" dirty="0" err="1">
                <a:solidFill>
                  <a:schemeClr val="bg1"/>
                </a:solidFill>
                <a:latin typeface="Muli Light" panose="020B0604020202020204" charset="0"/>
              </a:rPr>
              <a:t>neuroevolution</a:t>
            </a:r>
            <a:r>
              <a:rPr lang="en-US" sz="2000" dirty="0">
                <a:solidFill>
                  <a:schemeClr val="bg1"/>
                </a:solidFill>
                <a:latin typeface="Muli Light" panose="020B0604020202020204" charset="0"/>
              </a:rPr>
              <a:t> by 5-10% without compromising solution quality. The cache will demonstrate progressive learning across generations, achieving hit rates of 20-30% while maintaining genetic diversity through precision-controlled quantization. Memory overhead will remain negligible (~3-5MB) compared to computational savings, making this approach practically viable for </a:t>
            </a:r>
            <a:r>
              <a:rPr lang="en-US" sz="2000" dirty="0" err="1">
                <a:solidFill>
                  <a:schemeClr val="bg1"/>
                </a:solidFill>
                <a:latin typeface="Muli Light" panose="020B0604020202020204" charset="0"/>
              </a:rPr>
              <a:t>neuroevolution</a:t>
            </a:r>
            <a:r>
              <a:rPr lang="en-US" sz="2000" dirty="0">
                <a:solidFill>
                  <a:schemeClr val="bg1"/>
                </a:solidFill>
                <a:latin typeface="Muli Light" panose="020B0604020202020204" charset="0"/>
              </a:rPr>
              <a:t> research.</a:t>
            </a:r>
            <a:endParaRPr lang="en-US" sz="2000" dirty="0">
              <a:solidFill>
                <a:schemeClr val="bg1"/>
              </a:solidFill>
              <a:latin typeface="Muli Light" panose="020B0604020202020204" charset="0"/>
              <a:ea typeface="Muli Light"/>
              <a:cs typeface="Muli Light"/>
              <a:sym typeface="Muli Light"/>
            </a:endParaRPr>
          </a:p>
        </p:txBody>
      </p:sp>
      <p:grpSp>
        <p:nvGrpSpPr>
          <p:cNvPr id="11" name="Group 11"/>
          <p:cNvGrpSpPr/>
          <p:nvPr/>
        </p:nvGrpSpPr>
        <p:grpSpPr>
          <a:xfrm>
            <a:off x="17259300" y="9258300"/>
            <a:ext cx="1028700" cy="1028700"/>
            <a:chOff x="0" y="0"/>
            <a:chExt cx="270933" cy="270933"/>
          </a:xfrm>
        </p:grpSpPr>
        <p:sp>
          <p:nvSpPr>
            <p:cNvPr id="12" name="Freeform 12"/>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3" name="TextBox 13"/>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0" y="0"/>
            <a:ext cx="1028700" cy="1028700"/>
            <a:chOff x="0" y="0"/>
            <a:chExt cx="270933" cy="270933"/>
          </a:xfrm>
        </p:grpSpPr>
        <p:sp>
          <p:nvSpPr>
            <p:cNvPr id="15" name="Freeform 15"/>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6" name="TextBox 16"/>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7" name="TextBox 17"/>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07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BF7"/>
        </a:solidFill>
        <a:effectLst/>
      </p:bgPr>
    </p:bg>
    <p:spTree>
      <p:nvGrpSpPr>
        <p:cNvPr id="1" name=""/>
        <p:cNvGrpSpPr/>
        <p:nvPr/>
      </p:nvGrpSpPr>
      <p:grpSpPr>
        <a:xfrm>
          <a:off x="0" y="0"/>
          <a:ext cx="0" cy="0"/>
          <a:chOff x="0" y="0"/>
          <a:chExt cx="0" cy="0"/>
        </a:xfrm>
      </p:grpSpPr>
      <p:sp>
        <p:nvSpPr>
          <p:cNvPr id="2" name="TextBox 2"/>
          <p:cNvSpPr txBox="1"/>
          <p:nvPr/>
        </p:nvSpPr>
        <p:spPr>
          <a:xfrm>
            <a:off x="1028700" y="2461952"/>
            <a:ext cx="16230600" cy="1201699"/>
          </a:xfrm>
          <a:prstGeom prst="rect">
            <a:avLst/>
          </a:prstGeom>
        </p:spPr>
        <p:txBody>
          <a:bodyPr lIns="0" tIns="0" rIns="0" bIns="0" rtlCol="0" anchor="t">
            <a:spAutoFit/>
          </a:bodyPr>
          <a:lstStyle/>
          <a:p>
            <a:pPr algn="ctr">
              <a:lnSpc>
                <a:spcPts val="9060"/>
              </a:lnSpc>
            </a:pPr>
            <a:r>
              <a:rPr lang="en-US" sz="9060" spc="453" dirty="0">
                <a:solidFill>
                  <a:srgbClr val="09418C"/>
                </a:solidFill>
                <a:latin typeface="Anton"/>
                <a:ea typeface="Anton"/>
                <a:cs typeface="Anton"/>
                <a:sym typeface="Anton"/>
              </a:rPr>
              <a:t>Design</a:t>
            </a:r>
          </a:p>
        </p:txBody>
      </p:sp>
      <p:sp>
        <p:nvSpPr>
          <p:cNvPr id="4" name="TextBox 4"/>
          <p:cNvSpPr txBox="1"/>
          <p:nvPr/>
        </p:nvSpPr>
        <p:spPr>
          <a:xfrm>
            <a:off x="1371600" y="3945685"/>
            <a:ext cx="3940619" cy="460375"/>
          </a:xfrm>
          <a:prstGeom prst="rect">
            <a:avLst/>
          </a:prstGeom>
        </p:spPr>
        <p:txBody>
          <a:bodyPr lIns="0" tIns="0" rIns="0" bIns="0" rtlCol="0" anchor="t">
            <a:spAutoFit/>
          </a:bodyPr>
          <a:lstStyle/>
          <a:p>
            <a:pPr algn="ctr">
              <a:lnSpc>
                <a:spcPts val="3500"/>
              </a:lnSpc>
            </a:pPr>
            <a:r>
              <a:rPr lang="en-US" sz="3500" b="1" dirty="0">
                <a:solidFill>
                  <a:srgbClr val="000000"/>
                </a:solidFill>
                <a:latin typeface="Muli Bold"/>
                <a:ea typeface="Muli Bold"/>
                <a:cs typeface="Muli Bold"/>
                <a:sym typeface="Muli Bold"/>
              </a:rPr>
              <a:t>Architecture</a:t>
            </a:r>
          </a:p>
        </p:txBody>
      </p:sp>
      <p:sp>
        <p:nvSpPr>
          <p:cNvPr id="5" name="TextBox 5"/>
          <p:cNvSpPr txBox="1"/>
          <p:nvPr/>
        </p:nvSpPr>
        <p:spPr>
          <a:xfrm>
            <a:off x="9129973" y="4551623"/>
            <a:ext cx="6703638" cy="4594015"/>
          </a:xfrm>
          <a:prstGeom prst="rect">
            <a:avLst/>
          </a:prstGeom>
        </p:spPr>
        <p:txBody>
          <a:bodyPr lIns="0" tIns="0" rIns="0" bIns="0" rtlCol="0" anchor="t">
            <a:spAutoFit/>
          </a:bodyPr>
          <a:lstStyle/>
          <a:p>
            <a:pPr>
              <a:lnSpc>
                <a:spcPts val="3000"/>
              </a:lnSpc>
            </a:pPr>
            <a:r>
              <a:rPr lang="en-US" sz="2400" dirty="0" err="1">
                <a:solidFill>
                  <a:srgbClr val="000000"/>
                </a:solidFill>
                <a:latin typeface="Muli Light"/>
                <a:ea typeface="Muli Light"/>
                <a:cs typeface="Muli Light"/>
                <a:sym typeface="Muli Light"/>
              </a:rPr>
              <a:t>Controled</a:t>
            </a:r>
            <a:r>
              <a:rPr lang="en-US" sz="2400" dirty="0">
                <a:solidFill>
                  <a:srgbClr val="000000"/>
                </a:solidFill>
                <a:latin typeface="Muli Light"/>
                <a:ea typeface="Muli Light"/>
                <a:cs typeface="Muli Light"/>
                <a:sym typeface="Muli Light"/>
              </a:rPr>
              <a:t> </a:t>
            </a:r>
            <a:r>
              <a:rPr lang="en-US" sz="2400" dirty="0" err="1">
                <a:solidFill>
                  <a:srgbClr val="000000"/>
                </a:solidFill>
                <a:latin typeface="Muli Light"/>
                <a:ea typeface="Muli Light"/>
                <a:cs typeface="Muli Light"/>
                <a:sym typeface="Muli Light"/>
              </a:rPr>
              <a:t>Comparaison</a:t>
            </a:r>
            <a:r>
              <a:rPr lang="en-US" sz="2400" dirty="0">
                <a:solidFill>
                  <a:srgbClr val="000000"/>
                </a:solidFill>
                <a:latin typeface="Muli Light"/>
                <a:ea typeface="Muli Light"/>
                <a:cs typeface="Muli Light"/>
                <a:sym typeface="Muli Light"/>
              </a:rPr>
              <a:t>:</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Baseline: Standard NEAT without caching</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Treatment: NEAT with generational caching</a:t>
            </a:r>
          </a:p>
          <a:p>
            <a:pPr marL="342900" indent="-342900">
              <a:lnSpc>
                <a:spcPts val="3000"/>
              </a:lnSpc>
              <a:buFont typeface="Arial" panose="020B0604020202020204" pitchFamily="34" charset="0"/>
              <a:buChar char="•"/>
            </a:pPr>
            <a:r>
              <a:rPr lang="en-US" sz="2400" dirty="0" err="1">
                <a:solidFill>
                  <a:srgbClr val="000000"/>
                </a:solidFill>
                <a:latin typeface="Muli Light"/>
                <a:ea typeface="Muli Light"/>
                <a:cs typeface="Muli Light"/>
                <a:sym typeface="Muli Light"/>
              </a:rPr>
              <a:t>Environement</a:t>
            </a:r>
            <a:r>
              <a:rPr lang="en-US" sz="2400" dirty="0">
                <a:solidFill>
                  <a:srgbClr val="000000"/>
                </a:solidFill>
                <a:latin typeface="Muli Light"/>
                <a:ea typeface="Muli Light"/>
                <a:cs typeface="Muli Light"/>
                <a:sym typeface="Muli Light"/>
              </a:rPr>
              <a:t>: Atari Breakout </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Metrics: Computation time, cache performance, fitness etc..</a:t>
            </a:r>
          </a:p>
          <a:p>
            <a:pPr>
              <a:lnSpc>
                <a:spcPts val="3000"/>
              </a:lnSpc>
            </a:pPr>
            <a:r>
              <a:rPr lang="en-US" sz="2400" dirty="0">
                <a:solidFill>
                  <a:srgbClr val="000000"/>
                </a:solidFill>
                <a:latin typeface="Muli Light"/>
                <a:ea typeface="Muli Light"/>
                <a:cs typeface="Muli Light"/>
                <a:sym typeface="Muli Light"/>
              </a:rPr>
              <a:t>Methodology:</a:t>
            </a:r>
          </a:p>
          <a:p>
            <a:pPr marL="342900" indent="-342900">
              <a:lnSpc>
                <a:spcPts val="3000"/>
              </a:lnSpc>
              <a:buFont typeface="Arial" panose="020B0604020202020204" pitchFamily="34" charset="0"/>
              <a:buChar char="•"/>
            </a:pPr>
            <a:r>
              <a:rPr lang="en-US" sz="2400" dirty="0" err="1">
                <a:solidFill>
                  <a:srgbClr val="000000"/>
                </a:solidFill>
                <a:latin typeface="Muli Light"/>
                <a:ea typeface="Muli Light"/>
                <a:cs typeface="Muli Light"/>
                <a:sym typeface="Muli Light"/>
              </a:rPr>
              <a:t>Mutilple</a:t>
            </a:r>
            <a:r>
              <a:rPr lang="en-US" sz="2400" dirty="0">
                <a:solidFill>
                  <a:srgbClr val="000000"/>
                </a:solidFill>
                <a:latin typeface="Muli Light"/>
                <a:ea typeface="Muli Light"/>
                <a:cs typeface="Muli Light"/>
                <a:sym typeface="Muli Light"/>
              </a:rPr>
              <a:t> cache size(50k,100k,150k) for optimization</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50 generations per experiment for statistical significance </a:t>
            </a:r>
          </a:p>
          <a:p>
            <a:pPr marL="342900" indent="-342900">
              <a:lnSpc>
                <a:spcPts val="3000"/>
              </a:lnSpc>
              <a:buFont typeface="Arial" panose="020B0604020202020204" pitchFamily="34" charset="0"/>
              <a:buChar char="•"/>
            </a:pPr>
            <a:r>
              <a:rPr lang="en-US" sz="2400" dirty="0">
                <a:solidFill>
                  <a:srgbClr val="000000"/>
                </a:solidFill>
                <a:latin typeface="Muli Light"/>
                <a:ea typeface="Muli Light"/>
                <a:cs typeface="Muli Light"/>
                <a:sym typeface="Muli Light"/>
              </a:rPr>
              <a:t>Same parameters across all configuration.</a:t>
            </a:r>
          </a:p>
        </p:txBody>
      </p:sp>
      <p:sp>
        <p:nvSpPr>
          <p:cNvPr id="6" name="TextBox 6"/>
          <p:cNvSpPr txBox="1"/>
          <p:nvPr/>
        </p:nvSpPr>
        <p:spPr>
          <a:xfrm>
            <a:off x="10511482" y="4034098"/>
            <a:ext cx="3940619" cy="460375"/>
          </a:xfrm>
          <a:prstGeom prst="rect">
            <a:avLst/>
          </a:prstGeom>
        </p:spPr>
        <p:txBody>
          <a:bodyPr lIns="0" tIns="0" rIns="0" bIns="0" rtlCol="0" anchor="t">
            <a:spAutoFit/>
          </a:bodyPr>
          <a:lstStyle/>
          <a:p>
            <a:pPr algn="ctr">
              <a:lnSpc>
                <a:spcPts val="3500"/>
              </a:lnSpc>
            </a:pPr>
            <a:r>
              <a:rPr lang="en-US" sz="3500" b="1" dirty="0">
                <a:solidFill>
                  <a:srgbClr val="000000"/>
                </a:solidFill>
                <a:latin typeface="Muli Bold"/>
                <a:ea typeface="Muli Bold"/>
                <a:cs typeface="Muli Bold"/>
                <a:sym typeface="Muli Bold"/>
              </a:rPr>
              <a:t>Overall design</a:t>
            </a:r>
          </a:p>
        </p:txBody>
      </p:sp>
      <p:grpSp>
        <p:nvGrpSpPr>
          <p:cNvPr id="7" name="Group 7"/>
          <p:cNvGrpSpPr/>
          <p:nvPr/>
        </p:nvGrpSpPr>
        <p:grpSpPr>
          <a:xfrm>
            <a:off x="17259300" y="9258300"/>
            <a:ext cx="1028700" cy="1028700"/>
            <a:chOff x="0" y="0"/>
            <a:chExt cx="270933" cy="270933"/>
          </a:xfrm>
        </p:grpSpPr>
        <p:sp>
          <p:nvSpPr>
            <p:cNvPr id="8" name="Freeform 8"/>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9" name="TextBox 9"/>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0" y="0"/>
            <a:ext cx="1028700" cy="1028700"/>
            <a:chOff x="0" y="0"/>
            <a:chExt cx="270933" cy="270933"/>
          </a:xfrm>
        </p:grpSpPr>
        <p:sp>
          <p:nvSpPr>
            <p:cNvPr id="11" name="Freeform 11"/>
            <p:cNvSpPr/>
            <p:nvPr/>
          </p:nvSpPr>
          <p:spPr>
            <a:xfrm>
              <a:off x="0" y="0"/>
              <a:ext cx="270933" cy="270933"/>
            </a:xfrm>
            <a:custGeom>
              <a:avLst/>
              <a:gdLst/>
              <a:ahLst/>
              <a:cxnLst/>
              <a:rect l="l" t="t" r="r" b="b"/>
              <a:pathLst>
                <a:path w="270933" h="270933">
                  <a:moveTo>
                    <a:pt x="0" y="0"/>
                  </a:moveTo>
                  <a:lnTo>
                    <a:pt x="270933" y="0"/>
                  </a:lnTo>
                  <a:lnTo>
                    <a:pt x="270933" y="270933"/>
                  </a:lnTo>
                  <a:lnTo>
                    <a:pt x="0" y="270933"/>
                  </a:lnTo>
                  <a:close/>
                </a:path>
              </a:pathLst>
            </a:custGeom>
            <a:solidFill>
              <a:srgbClr val="155CBB">
                <a:alpha val="74902"/>
              </a:srgbClr>
            </a:solidFill>
          </p:spPr>
          <p:txBody>
            <a:bodyPr/>
            <a:lstStyle/>
            <a:p>
              <a:endParaRPr lang="en-NL"/>
            </a:p>
          </p:txBody>
        </p:sp>
        <p:sp>
          <p:nvSpPr>
            <p:cNvPr id="12" name="TextBox 12"/>
            <p:cNvSpPr txBox="1"/>
            <p:nvPr/>
          </p:nvSpPr>
          <p:spPr>
            <a:xfrm>
              <a:off x="0" y="-38100"/>
              <a:ext cx="270933" cy="309033"/>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7349421" y="9575800"/>
            <a:ext cx="848458" cy="460375"/>
          </a:xfrm>
          <a:prstGeom prst="rect">
            <a:avLst/>
          </a:prstGeom>
        </p:spPr>
        <p:txBody>
          <a:bodyPr lIns="0" tIns="0" rIns="0" bIns="0" rtlCol="0" anchor="t">
            <a:spAutoFit/>
          </a:bodyPr>
          <a:lstStyle/>
          <a:p>
            <a:pPr algn="ctr">
              <a:lnSpc>
                <a:spcPts val="3500"/>
              </a:lnSpc>
            </a:pPr>
            <a:r>
              <a:rPr lang="en-US" sz="3500" b="1" dirty="0">
                <a:solidFill>
                  <a:srgbClr val="FFFBF7"/>
                </a:solidFill>
                <a:latin typeface="Muli Bold"/>
                <a:ea typeface="Muli Bold"/>
                <a:cs typeface="Muli Bold"/>
                <a:sym typeface="Muli Bold"/>
              </a:rPr>
              <a:t>08</a:t>
            </a:r>
          </a:p>
        </p:txBody>
      </p:sp>
      <p:sp>
        <p:nvSpPr>
          <p:cNvPr id="18" name="TextBox 17">
            <a:extLst>
              <a:ext uri="{FF2B5EF4-FFF2-40B4-BE49-F238E27FC236}">
                <a16:creationId xmlns:a16="http://schemas.microsoft.com/office/drawing/2014/main" id="{3A8330E6-F790-A503-6944-8E971B19E1AB}"/>
              </a:ext>
            </a:extLst>
          </p:cNvPr>
          <p:cNvSpPr txBox="1"/>
          <p:nvPr/>
        </p:nvSpPr>
        <p:spPr>
          <a:xfrm>
            <a:off x="304800" y="4536714"/>
            <a:ext cx="7391400" cy="6001643"/>
          </a:xfrm>
          <a:prstGeom prst="rect">
            <a:avLst/>
          </a:prstGeom>
          <a:noFill/>
        </p:spPr>
        <p:txBody>
          <a:bodyPr wrap="square" rtlCol="0">
            <a:spAutoFit/>
          </a:bodyPr>
          <a:lstStyle/>
          <a:p>
            <a:r>
              <a:rPr lang="en-US" sz="2400" dirty="0">
                <a:latin typeface="Muli Light" panose="020B0604020202020204" charset="0"/>
              </a:rPr>
              <a:t>Generational Caching:</a:t>
            </a:r>
          </a:p>
          <a:p>
            <a:pPr marL="285750" indent="-285750">
              <a:buFont typeface="Arial" panose="020B0604020202020204" pitchFamily="34" charset="0"/>
              <a:buChar char="•"/>
            </a:pPr>
            <a:r>
              <a:rPr lang="en-US" sz="2400" dirty="0" err="1">
                <a:latin typeface="Muli Light" panose="020B0604020202020204" charset="0"/>
              </a:rPr>
              <a:t>OrderedDict</a:t>
            </a:r>
            <a:r>
              <a:rPr lang="en-US" sz="2400" dirty="0">
                <a:latin typeface="Muli Light" panose="020B0604020202020204" charset="0"/>
              </a:rPr>
              <a:t>-based LRU cache with 50k to 150k</a:t>
            </a:r>
          </a:p>
          <a:p>
            <a:pPr marL="285750" indent="-285750">
              <a:buFont typeface="Arial" panose="020B0604020202020204" pitchFamily="34" charset="0"/>
              <a:buChar char="•"/>
            </a:pPr>
            <a:r>
              <a:rPr lang="en-US" sz="2400" dirty="0">
                <a:latin typeface="Muli Light" panose="020B0604020202020204" charset="0"/>
              </a:rPr>
              <a:t>Persistent </a:t>
            </a:r>
            <a:r>
              <a:rPr lang="en-US" sz="2400" dirty="0" err="1">
                <a:latin typeface="Muli Light" panose="020B0604020202020204" charset="0"/>
              </a:rPr>
              <a:t>storegare</a:t>
            </a:r>
            <a:r>
              <a:rPr lang="en-US" sz="2400" dirty="0">
                <a:latin typeface="Muli Light" panose="020B0604020202020204" charset="0"/>
              </a:rPr>
              <a:t> across NEAT generations</a:t>
            </a:r>
          </a:p>
          <a:p>
            <a:pPr marL="285750" indent="-285750">
              <a:buFont typeface="Arial" panose="020B0604020202020204" pitchFamily="34" charset="0"/>
              <a:buChar char="•"/>
            </a:pPr>
            <a:r>
              <a:rPr lang="en-US" sz="2400" dirty="0">
                <a:latin typeface="Muli Light" panose="020B0604020202020204" charset="0"/>
              </a:rPr>
              <a:t>Individual neuron computations caching(not just network output)</a:t>
            </a:r>
          </a:p>
          <a:p>
            <a:pPr marL="285750" indent="-285750">
              <a:buFont typeface="Arial" panose="020B0604020202020204" pitchFamily="34" charset="0"/>
              <a:buChar char="•"/>
            </a:pPr>
            <a:r>
              <a:rPr lang="en-US" sz="2400" dirty="0">
                <a:latin typeface="Muli Light" panose="020B0604020202020204" charset="0"/>
              </a:rPr>
              <a:t>Fast </a:t>
            </a:r>
            <a:r>
              <a:rPr lang="en-US" sz="2400" dirty="0" err="1">
                <a:latin typeface="Muli Light" panose="020B0604020202020204" charset="0"/>
              </a:rPr>
              <a:t>Interger</a:t>
            </a:r>
            <a:r>
              <a:rPr lang="en-US" sz="2400" dirty="0">
                <a:latin typeface="Muli Light" panose="020B0604020202020204" charset="0"/>
              </a:rPr>
              <a:t> Hashing for O(1) cache operation</a:t>
            </a:r>
          </a:p>
          <a:p>
            <a:pPr marL="285750" indent="-285750">
              <a:buFont typeface="Arial" panose="020B0604020202020204" pitchFamily="34" charset="0"/>
              <a:buChar char="•"/>
            </a:pPr>
            <a:endParaRPr lang="en-US" sz="2400" dirty="0">
              <a:latin typeface="Muli Light" panose="020B0604020202020204" charset="0"/>
            </a:endParaRPr>
          </a:p>
          <a:p>
            <a:r>
              <a:rPr lang="en-US" sz="2400" dirty="0">
                <a:latin typeface="Muli Light" panose="020B0604020202020204" charset="0"/>
              </a:rPr>
              <a:t>Cache Management:</a:t>
            </a:r>
          </a:p>
          <a:p>
            <a:pPr marL="342900" indent="-342900">
              <a:buFont typeface="Arial" panose="020B0604020202020204" pitchFamily="34" charset="0"/>
              <a:buChar char="•"/>
            </a:pPr>
            <a:r>
              <a:rPr lang="en-US" sz="2400" dirty="0">
                <a:latin typeface="Muli Light" panose="020B0604020202020204" charset="0"/>
              </a:rPr>
              <a:t>Growth phase: Cache expands</a:t>
            </a:r>
          </a:p>
          <a:p>
            <a:pPr marL="342900" indent="-342900">
              <a:buFont typeface="Arial" panose="020B0604020202020204" pitchFamily="34" charset="0"/>
              <a:buChar char="•"/>
            </a:pPr>
            <a:r>
              <a:rPr lang="en-US" sz="2400" dirty="0">
                <a:latin typeface="Muli Light" panose="020B0604020202020204" charset="0"/>
              </a:rPr>
              <a:t>Trimming phase: LRU eviction between generations to target size</a:t>
            </a:r>
          </a:p>
          <a:p>
            <a:pPr marL="342900" indent="-342900">
              <a:buFont typeface="Arial" panose="020B0604020202020204" pitchFamily="34" charset="0"/>
              <a:buChar char="•"/>
            </a:pPr>
            <a:r>
              <a:rPr lang="en-US" sz="2400" dirty="0">
                <a:latin typeface="Muli Light" panose="020B0604020202020204" charset="0"/>
              </a:rPr>
              <a:t>Precision control: fp16 quantization with -5 to 5 clipping and 0.05 resolution</a:t>
            </a:r>
          </a:p>
          <a:p>
            <a:pPr marL="342900" indent="-342900">
              <a:buFont typeface="Arial" panose="020B0604020202020204" pitchFamily="34" charset="0"/>
              <a:buChar char="•"/>
            </a:pPr>
            <a:r>
              <a:rPr lang="en-US" sz="2400" dirty="0">
                <a:latin typeface="Muli Light" panose="020B0604020202020204" charset="0"/>
              </a:rPr>
              <a:t>Conditional caching: Skip computations unlikely to benefit </a:t>
            </a:r>
          </a:p>
          <a:p>
            <a:endParaRPr lang="en-US" sz="2400" dirty="0">
              <a:latin typeface="Muli Light" panose="020B06040202020202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360</TotalTime>
  <Words>1039</Words>
  <Application>Microsoft Office PowerPoint</Application>
  <PresentationFormat>Custom</PresentationFormat>
  <Paragraphs>227</Paragraphs>
  <Slides>14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Anton</vt:lpstr>
      <vt:lpstr>Calibri</vt:lpstr>
      <vt:lpstr>Muli Light</vt:lpstr>
      <vt:lpstr>Aptos</vt:lpstr>
      <vt:lpstr>Muli Bold</vt:lpstr>
      <vt:lpstr>Aptos Narrow</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White Minimalist Thesis Defense Presentation</dc:title>
  <dc:creator>m'hamed belalia</dc:creator>
  <cp:lastModifiedBy>Belalia, M. (M'hamed)</cp:lastModifiedBy>
  <cp:revision>8</cp:revision>
  <dcterms:created xsi:type="dcterms:W3CDTF">2006-08-16T00:00:00Z</dcterms:created>
  <dcterms:modified xsi:type="dcterms:W3CDTF">2025-07-09T16:13:59Z</dcterms:modified>
  <dc:identifier>DAGrW5oKudU</dc:identifier>
</cp:coreProperties>
</file>

<file path=docProps/thumbnail.jpeg>
</file>